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35"/>
  </p:notesMasterIdLst>
  <p:sldIdLst>
    <p:sldId id="256" r:id="rId2"/>
    <p:sldId id="259" r:id="rId3"/>
    <p:sldId id="282" r:id="rId4"/>
    <p:sldId id="336" r:id="rId5"/>
    <p:sldId id="306" r:id="rId6"/>
    <p:sldId id="308" r:id="rId7"/>
    <p:sldId id="309" r:id="rId8"/>
    <p:sldId id="310" r:id="rId9"/>
    <p:sldId id="338" r:id="rId10"/>
    <p:sldId id="339" r:id="rId11"/>
    <p:sldId id="340" r:id="rId12"/>
    <p:sldId id="341" r:id="rId13"/>
    <p:sldId id="342" r:id="rId14"/>
    <p:sldId id="324" r:id="rId15"/>
    <p:sldId id="325" r:id="rId16"/>
    <p:sldId id="326" r:id="rId17"/>
    <p:sldId id="328" r:id="rId18"/>
    <p:sldId id="327" r:id="rId19"/>
    <p:sldId id="329" r:id="rId20"/>
    <p:sldId id="330" r:id="rId21"/>
    <p:sldId id="331" r:id="rId22"/>
    <p:sldId id="315" r:id="rId23"/>
    <p:sldId id="316" r:id="rId24"/>
    <p:sldId id="317" r:id="rId25"/>
    <p:sldId id="318" r:id="rId26"/>
    <p:sldId id="319" r:id="rId27"/>
    <p:sldId id="320" r:id="rId28"/>
    <p:sldId id="321" r:id="rId29"/>
    <p:sldId id="322" r:id="rId30"/>
    <p:sldId id="332" r:id="rId31"/>
    <p:sldId id="333" r:id="rId32"/>
    <p:sldId id="337" r:id="rId33"/>
    <p:sldId id="335" r:id="rId34"/>
  </p:sldIdLst>
  <p:sldSz cx="9144000" cy="5143500" type="screen16x9"/>
  <p:notesSz cx="6858000" cy="9144000"/>
  <p:embeddedFontLst>
    <p:embeddedFont>
      <p:font typeface="Albert Sans" panose="02010600030101010101" charset="0"/>
      <p:regular r:id="rId36"/>
      <p:bold r:id="rId37"/>
      <p:italic r:id="rId38"/>
      <p:boldItalic r:id="rId39"/>
    </p:embeddedFont>
    <p:embeddedFont>
      <p:font typeface="Albert Sans SemiBold" panose="02010600030101010101"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2CC543-97A7-47C9-BE5C-C29EAE17B6F9}">
  <a:tblStyle styleId="{2B2CC543-97A7-47C9-BE5C-C29EAE17B6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4D0FF27-F965-4C70-8416-881E5451222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93D81CF-94F2-401A-BA57-92F5A7B2D0C5}" styleName="中度样式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30" d="100"/>
          <a:sy n="130" d="100"/>
        </p:scale>
        <p:origin x="610" y="13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49862fcd1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49862fcd1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27763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59729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63680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323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78746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01932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13924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19075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2220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8754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5459e70b79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5459e70b79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53583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5459e70b79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5459e70b79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0740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1df52a00d07_0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1df52a00d07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5459e70b79_0_4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5459e70b79_0_4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99085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91918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296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5051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08469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25459e70b79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25459e70b79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6137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64950" y="737225"/>
            <a:ext cx="4814100" cy="2945700"/>
          </a:xfrm>
          <a:prstGeom prst="rect">
            <a:avLst/>
          </a:prstGeom>
          <a:solidFill>
            <a:schemeClr val="lt1"/>
          </a:solidFill>
        </p:spPr>
        <p:txBody>
          <a:bodyPr spcFirstLastPara="1" wrap="square" lIns="91425" tIns="91425" rIns="91425" bIns="91425" anchor="ctr" anchorCtr="0">
            <a:noAutofit/>
          </a:bodyPr>
          <a:lstStyle>
            <a:lvl1pPr lvl="0" algn="ctr">
              <a:lnSpc>
                <a:spcPct val="90000"/>
              </a:lnSpc>
              <a:spcBef>
                <a:spcPts val="0"/>
              </a:spcBef>
              <a:spcAft>
                <a:spcPts val="0"/>
              </a:spcAft>
              <a:buClr>
                <a:srgbClr val="191919"/>
              </a:buClr>
              <a:buSzPts val="5200"/>
              <a:buNone/>
              <a:defRPr sz="8500" b="0">
                <a:latin typeface="Albert Sans SemiBold"/>
                <a:ea typeface="Albert Sans SemiBold"/>
                <a:cs typeface="Albert Sans SemiBold"/>
                <a:sym typeface="Albert Sans Semi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488500" y="3653275"/>
            <a:ext cx="4167000" cy="352800"/>
          </a:xfrm>
          <a:prstGeom prst="rect">
            <a:avLst/>
          </a:prstGeom>
          <a:solidFill>
            <a:schemeClr val="dk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1" name="Google Shape;11;p2"/>
          <p:cNvCxnSpPr/>
          <p:nvPr/>
        </p:nvCxnSpPr>
        <p:spPr>
          <a:xfrm rot="10800000">
            <a:off x="269250" y="362050"/>
            <a:ext cx="10977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rot="10800000">
            <a:off x="7750700" y="4970800"/>
            <a:ext cx="1097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sp>
        <p:nvSpPr>
          <p:cNvPr id="53" name="Google Shape;53;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2301300" y="1536450"/>
            <a:ext cx="4541400" cy="841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6" name="Google Shape;56;p9"/>
          <p:cNvSpPr txBox="1">
            <a:spLocks noGrp="1"/>
          </p:cNvSpPr>
          <p:nvPr>
            <p:ph type="subTitle" idx="1"/>
          </p:nvPr>
        </p:nvSpPr>
        <p:spPr>
          <a:xfrm>
            <a:off x="2301300" y="2517775"/>
            <a:ext cx="4541400" cy="9795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 name="Google Shape;57;p9"/>
          <p:cNvSpPr/>
          <p:nvPr/>
        </p:nvSpPr>
        <p:spPr>
          <a:xfrm>
            <a:off x="924600" y="698700"/>
            <a:ext cx="7294800" cy="3746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a:off x="3026700" y="446525"/>
            <a:ext cx="3090600" cy="60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3026700" y="4128725"/>
            <a:ext cx="3090600" cy="60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3"/>
        <p:cNvGrpSpPr/>
        <p:nvPr/>
      </p:nvGrpSpPr>
      <p:grpSpPr>
        <a:xfrm>
          <a:off x="0" y="0"/>
          <a:ext cx="0" cy="0"/>
          <a:chOff x="0" y="0"/>
          <a:chExt cx="0" cy="0"/>
        </a:xfrm>
      </p:grpSpPr>
      <p:sp>
        <p:nvSpPr>
          <p:cNvPr id="64" name="Google Shape;64;p11"/>
          <p:cNvSpPr txBox="1">
            <a:spLocks noGrp="1"/>
          </p:cNvSpPr>
          <p:nvPr>
            <p:ph type="title" hasCustomPrompt="1"/>
          </p:nvPr>
        </p:nvSpPr>
        <p:spPr>
          <a:xfrm>
            <a:off x="1284000" y="1744025"/>
            <a:ext cx="6576000" cy="1393200"/>
          </a:xfrm>
          <a:prstGeom prst="rect">
            <a:avLst/>
          </a:prstGeom>
          <a:solidFill>
            <a:schemeClr val="dk2"/>
          </a:solidFill>
        </p:spPr>
        <p:txBody>
          <a:bodyPr spcFirstLastPara="1" wrap="square" lIns="91425" tIns="91425" rIns="91425" bIns="91425" anchor="t" anchorCtr="0">
            <a:noAutofit/>
          </a:bodyPr>
          <a:lstStyle>
            <a:lvl1pPr lvl="0" algn="ctr">
              <a:spcBef>
                <a:spcPts val="0"/>
              </a:spcBef>
              <a:spcAft>
                <a:spcPts val="0"/>
              </a:spcAft>
              <a:buSzPts val="8500"/>
              <a:buNone/>
              <a:defRPr sz="8000">
                <a:solidFill>
                  <a:srgbClr val="101122"/>
                </a:solidFill>
              </a:defRPr>
            </a:lvl1pPr>
            <a:lvl2pPr lvl="1" algn="ctr">
              <a:spcBef>
                <a:spcPts val="0"/>
              </a:spcBef>
              <a:spcAft>
                <a:spcPts val="0"/>
              </a:spcAft>
              <a:buSzPts val="8500"/>
              <a:buNone/>
              <a:defRPr sz="8500"/>
            </a:lvl2pPr>
            <a:lvl3pPr lvl="2" algn="ctr">
              <a:spcBef>
                <a:spcPts val="0"/>
              </a:spcBef>
              <a:spcAft>
                <a:spcPts val="0"/>
              </a:spcAft>
              <a:buSzPts val="8500"/>
              <a:buNone/>
              <a:defRPr sz="8500"/>
            </a:lvl3pPr>
            <a:lvl4pPr lvl="3" algn="ctr">
              <a:spcBef>
                <a:spcPts val="0"/>
              </a:spcBef>
              <a:spcAft>
                <a:spcPts val="0"/>
              </a:spcAft>
              <a:buSzPts val="8500"/>
              <a:buNone/>
              <a:defRPr sz="8500"/>
            </a:lvl4pPr>
            <a:lvl5pPr lvl="4" algn="ctr">
              <a:spcBef>
                <a:spcPts val="0"/>
              </a:spcBef>
              <a:spcAft>
                <a:spcPts val="0"/>
              </a:spcAft>
              <a:buSzPts val="8500"/>
              <a:buNone/>
              <a:defRPr sz="8500"/>
            </a:lvl5pPr>
            <a:lvl6pPr lvl="5" algn="ctr">
              <a:spcBef>
                <a:spcPts val="0"/>
              </a:spcBef>
              <a:spcAft>
                <a:spcPts val="0"/>
              </a:spcAft>
              <a:buSzPts val="8500"/>
              <a:buNone/>
              <a:defRPr sz="8500"/>
            </a:lvl6pPr>
            <a:lvl7pPr lvl="6" algn="ctr">
              <a:spcBef>
                <a:spcPts val="0"/>
              </a:spcBef>
              <a:spcAft>
                <a:spcPts val="0"/>
              </a:spcAft>
              <a:buSzPts val="8500"/>
              <a:buNone/>
              <a:defRPr sz="8500"/>
            </a:lvl7pPr>
            <a:lvl8pPr lvl="7" algn="ctr">
              <a:spcBef>
                <a:spcPts val="0"/>
              </a:spcBef>
              <a:spcAft>
                <a:spcPts val="0"/>
              </a:spcAft>
              <a:buSzPts val="8500"/>
              <a:buNone/>
              <a:defRPr sz="8500"/>
            </a:lvl8pPr>
            <a:lvl9pPr lvl="8" algn="ctr">
              <a:spcBef>
                <a:spcPts val="0"/>
              </a:spcBef>
              <a:spcAft>
                <a:spcPts val="0"/>
              </a:spcAft>
              <a:buSzPts val="8500"/>
              <a:buNone/>
              <a:defRPr sz="8500"/>
            </a:lvl9pPr>
          </a:lstStyle>
          <a:p>
            <a:r>
              <a:t>xx%</a:t>
            </a:r>
          </a:p>
        </p:txBody>
      </p:sp>
      <p:sp>
        <p:nvSpPr>
          <p:cNvPr id="65" name="Google Shape;65;p11"/>
          <p:cNvSpPr txBox="1">
            <a:spLocks noGrp="1"/>
          </p:cNvSpPr>
          <p:nvPr>
            <p:ph type="subTitle" idx="1"/>
          </p:nvPr>
        </p:nvSpPr>
        <p:spPr>
          <a:xfrm>
            <a:off x="1284000" y="3255175"/>
            <a:ext cx="6576000" cy="44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12"/>
        <p:cNvGrpSpPr/>
        <p:nvPr/>
      </p:nvGrpSpPr>
      <p:grpSpPr>
        <a:xfrm>
          <a:off x="0" y="0"/>
          <a:ext cx="0" cy="0"/>
          <a:chOff x="0" y="0"/>
          <a:chExt cx="0" cy="0"/>
        </a:xfrm>
      </p:grpSpPr>
      <p:sp>
        <p:nvSpPr>
          <p:cNvPr id="213" name="Google Shape;213;p28"/>
          <p:cNvSpPr/>
          <p:nvPr/>
        </p:nvSpPr>
        <p:spPr>
          <a:xfrm rot="-804930">
            <a:off x="3666097" y="266076"/>
            <a:ext cx="5574305" cy="3295020"/>
          </a:xfrm>
          <a:prstGeom prst="arc">
            <a:avLst>
              <a:gd name="adj1" fmla="val 16057500"/>
              <a:gd name="adj2" fmla="val 5515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rot="-6395119">
            <a:off x="5840319" y="263514"/>
            <a:ext cx="173415" cy="173415"/>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rot="10800000" flipH="1">
            <a:off x="476902" y="4694300"/>
            <a:ext cx="152400" cy="152400"/>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rot="10800000" flipH="1">
            <a:off x="629301" y="4608502"/>
            <a:ext cx="85800" cy="85800"/>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17"/>
        <p:cNvGrpSpPr/>
        <p:nvPr/>
      </p:nvGrpSpPr>
      <p:grpSpPr>
        <a:xfrm>
          <a:off x="0" y="0"/>
          <a:ext cx="0" cy="0"/>
          <a:chOff x="0" y="0"/>
          <a:chExt cx="0" cy="0"/>
        </a:xfrm>
      </p:grpSpPr>
      <p:sp>
        <p:nvSpPr>
          <p:cNvPr id="218" name="Google Shape;218;p29"/>
          <p:cNvSpPr/>
          <p:nvPr/>
        </p:nvSpPr>
        <p:spPr>
          <a:xfrm rot="-2254707">
            <a:off x="-4148942" y="-1447448"/>
            <a:ext cx="7224432" cy="263702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rot="-5400000">
            <a:off x="1425296" y="222178"/>
            <a:ext cx="85800" cy="85800"/>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rot="-2254707">
            <a:off x="6325708" y="3760577"/>
            <a:ext cx="7224432" cy="2637023"/>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rot="-5400000">
            <a:off x="7659671" y="4726428"/>
            <a:ext cx="85800" cy="85800"/>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1pPr>
            <a:lvl2pPr lvl="1"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2pPr>
            <a:lvl3pPr lvl="2"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3pPr>
            <a:lvl4pPr lvl="3"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4pPr>
            <a:lvl5pPr lvl="4"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5pPr>
            <a:lvl6pPr lvl="5"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6pPr>
            <a:lvl7pPr lvl="6"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7pPr>
            <a:lvl8pPr lvl="7"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8pPr>
            <a:lvl9pPr lvl="8"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marL="914400" lvl="1"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marL="1371600" lvl="2"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marL="1828800" lvl="3"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marL="2286000" lvl="4"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marL="2743200" lvl="5"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marL="3200400" lvl="6"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marL="3657600" lvl="7"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marL="4114800" lvl="8"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5" r:id="rId3"/>
    <p:sldLayoutId id="2147483657" r:id="rId4"/>
    <p:sldLayoutId id="2147483674" r:id="rId5"/>
    <p:sldLayoutId id="2147483675"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huggingface.co/postbot/distilgpt2-emailgen-V2"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huggingface.co/datasets/LightTai/personalized-email"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33"/>
          <p:cNvSpPr/>
          <p:nvPr/>
        </p:nvSpPr>
        <p:spPr>
          <a:xfrm rot="2260023">
            <a:off x="2241254" y="-402920"/>
            <a:ext cx="4502416" cy="584919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3"/>
          <p:cNvSpPr txBox="1">
            <a:spLocks noGrp="1"/>
          </p:cNvSpPr>
          <p:nvPr>
            <p:ph type="ctrTitle"/>
          </p:nvPr>
        </p:nvSpPr>
        <p:spPr>
          <a:xfrm>
            <a:off x="2164950" y="1060375"/>
            <a:ext cx="4814100" cy="294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latin typeface="Times New Roman" panose="02020603050405020304" pitchFamily="18" charset="0"/>
                <a:cs typeface="Times New Roman" panose="02020603050405020304" pitchFamily="18" charset="0"/>
              </a:rPr>
              <a:t>Generating Personalized Emails with GPT-2</a:t>
            </a:r>
          </a:p>
        </p:txBody>
      </p:sp>
      <p:sp>
        <p:nvSpPr>
          <p:cNvPr id="234" name="Google Shape;234;p33"/>
          <p:cNvSpPr/>
          <p:nvPr/>
        </p:nvSpPr>
        <p:spPr>
          <a:xfrm rot="-428975">
            <a:off x="1955424" y="3663395"/>
            <a:ext cx="173549" cy="173549"/>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3"/>
          <p:cNvSpPr/>
          <p:nvPr/>
        </p:nvSpPr>
        <p:spPr>
          <a:xfrm rot="-1124341">
            <a:off x="6652921" y="729319"/>
            <a:ext cx="250266" cy="250266"/>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3"/>
          <p:cNvSpPr txBox="1">
            <a:spLocks noGrp="1"/>
          </p:cNvSpPr>
          <p:nvPr>
            <p:ph type="subTitle" idx="1"/>
          </p:nvPr>
        </p:nvSpPr>
        <p:spPr>
          <a:xfrm>
            <a:off x="2488500" y="3653275"/>
            <a:ext cx="4167000" cy="35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Times New Roman" panose="02020603050405020304" pitchFamily="18" charset="0"/>
                <a:cs typeface="Times New Roman" panose="02020603050405020304" pitchFamily="18" charset="0"/>
                <a:sym typeface="Albert Sans"/>
              </a:rPr>
              <a:t>Group O: Yun Cao, Yue Liu, Muyang Cheng, Nan Chen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1519209" y="350136"/>
            <a:ext cx="6105582" cy="584775"/>
          </a:xfrm>
          <a:prstGeom prst="rect">
            <a:avLst/>
          </a:prstGeom>
          <a:noFill/>
        </p:spPr>
        <p:txBody>
          <a:bodyPr wrap="square" rtlCol="0">
            <a:spAutoFit/>
          </a:bodyPr>
          <a:lstStyle/>
          <a:p>
            <a:pPr algn="ctr"/>
            <a:r>
              <a:rPr lang="en-US" altLang="zh-CN" sz="3200" dirty="0">
                <a:solidFill>
                  <a:schemeClr val="bg2">
                    <a:lumMod val="50000"/>
                  </a:schemeClr>
                </a:solidFill>
                <a:latin typeface="Times New Roman" panose="02020603050405020304" pitchFamily="18" charset="0"/>
                <a:cs typeface="Times New Roman" panose="02020603050405020304" pitchFamily="18" charset="0"/>
              </a:rPr>
              <a:t>Save and Load Model</a:t>
            </a:r>
            <a:endParaRPr lang="zh-CN" altLang="en-US" sz="32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0C925C58-C673-A285-B487-C34F5A9B76E2}"/>
              </a:ext>
            </a:extLst>
          </p:cNvPr>
          <p:cNvSpPr txBox="1"/>
          <p:nvPr/>
        </p:nvSpPr>
        <p:spPr>
          <a:xfrm>
            <a:off x="278590" y="253372"/>
            <a:ext cx="676800" cy="305144"/>
          </a:xfrm>
          <a:prstGeom prst="rect">
            <a:avLst/>
          </a:prstGeom>
          <a:solidFill>
            <a:schemeClr val="bg2"/>
          </a:solidFill>
        </p:spPr>
        <p:txBody>
          <a:bodyPr wrap="square" rtlCol="0">
            <a:spAutoFit/>
          </a:bodyPr>
          <a:lstStyle/>
          <a:p>
            <a:r>
              <a:rPr lang="en-US" altLang="zh-CN" dirty="0">
                <a:solidFill>
                  <a:schemeClr val="tx2"/>
                </a:solidFill>
              </a:rPr>
              <a:t>Model</a:t>
            </a:r>
            <a:endParaRPr lang="zh-CN" altLang="en-US" dirty="0">
              <a:solidFill>
                <a:schemeClr val="tx2"/>
              </a:solidFill>
            </a:endParaRPr>
          </a:p>
        </p:txBody>
      </p:sp>
      <p:pic>
        <p:nvPicPr>
          <p:cNvPr id="3" name="Picture 3">
            <a:extLst>
              <a:ext uri="{FF2B5EF4-FFF2-40B4-BE49-F238E27FC236}">
                <a16:creationId xmlns:a16="http://schemas.microsoft.com/office/drawing/2014/main" id="{B93547BC-E70C-2722-9C0D-E7D13F2F3D60}"/>
              </a:ext>
            </a:extLst>
          </p:cNvPr>
          <p:cNvPicPr>
            <a:picLocks noChangeAspect="1"/>
          </p:cNvPicPr>
          <p:nvPr/>
        </p:nvPicPr>
        <p:blipFill>
          <a:blip r:embed="rId3"/>
          <a:stretch>
            <a:fillRect/>
          </a:stretch>
        </p:blipFill>
        <p:spPr>
          <a:xfrm>
            <a:off x="506569" y="922300"/>
            <a:ext cx="4421746" cy="4023114"/>
          </a:xfrm>
          <a:prstGeom prst="rect">
            <a:avLst/>
          </a:prstGeom>
        </p:spPr>
      </p:pic>
      <p:pic>
        <p:nvPicPr>
          <p:cNvPr id="4" name="Picture 6">
            <a:extLst>
              <a:ext uri="{FF2B5EF4-FFF2-40B4-BE49-F238E27FC236}">
                <a16:creationId xmlns:a16="http://schemas.microsoft.com/office/drawing/2014/main" id="{F086252D-B6F7-2391-A0C7-120403F6CFA5}"/>
              </a:ext>
            </a:extLst>
          </p:cNvPr>
          <p:cNvPicPr>
            <a:picLocks noChangeAspect="1"/>
          </p:cNvPicPr>
          <p:nvPr/>
        </p:nvPicPr>
        <p:blipFill>
          <a:blip r:embed="rId4"/>
          <a:stretch>
            <a:fillRect/>
          </a:stretch>
        </p:blipFill>
        <p:spPr>
          <a:xfrm>
            <a:off x="4928315" y="922300"/>
            <a:ext cx="2145630" cy="743368"/>
          </a:xfrm>
          <a:prstGeom prst="rect">
            <a:avLst/>
          </a:prstGeom>
        </p:spPr>
      </p:pic>
      <p:pic>
        <p:nvPicPr>
          <p:cNvPr id="5" name="Picture 9">
            <a:extLst>
              <a:ext uri="{FF2B5EF4-FFF2-40B4-BE49-F238E27FC236}">
                <a16:creationId xmlns:a16="http://schemas.microsoft.com/office/drawing/2014/main" id="{E5A63C2E-5456-23E8-3DE4-14BBCF125C0F}"/>
              </a:ext>
            </a:extLst>
          </p:cNvPr>
          <p:cNvPicPr>
            <a:picLocks noChangeAspect="1"/>
          </p:cNvPicPr>
          <p:nvPr/>
        </p:nvPicPr>
        <p:blipFill>
          <a:blip r:embed="rId5"/>
          <a:stretch>
            <a:fillRect/>
          </a:stretch>
        </p:blipFill>
        <p:spPr>
          <a:xfrm>
            <a:off x="6461830" y="934911"/>
            <a:ext cx="2175601" cy="2362081"/>
          </a:xfrm>
          <a:prstGeom prst="rect">
            <a:avLst/>
          </a:prstGeom>
        </p:spPr>
      </p:pic>
      <p:pic>
        <p:nvPicPr>
          <p:cNvPr id="8" name="Picture 5">
            <a:extLst>
              <a:ext uri="{FF2B5EF4-FFF2-40B4-BE49-F238E27FC236}">
                <a16:creationId xmlns:a16="http://schemas.microsoft.com/office/drawing/2014/main" id="{E84A4887-B15A-7BA0-AF3E-72DE75437709}"/>
              </a:ext>
            </a:extLst>
          </p:cNvPr>
          <p:cNvPicPr>
            <a:picLocks noChangeAspect="1"/>
          </p:cNvPicPr>
          <p:nvPr/>
        </p:nvPicPr>
        <p:blipFill>
          <a:blip r:embed="rId6"/>
          <a:stretch>
            <a:fillRect/>
          </a:stretch>
        </p:blipFill>
        <p:spPr>
          <a:xfrm>
            <a:off x="4152953" y="3569435"/>
            <a:ext cx="4431805" cy="797725"/>
          </a:xfrm>
          <a:prstGeom prst="rect">
            <a:avLst/>
          </a:prstGeom>
        </p:spPr>
      </p:pic>
    </p:spTree>
    <p:extLst>
      <p:ext uri="{BB962C8B-B14F-4D97-AF65-F5344CB8AC3E}">
        <p14:creationId xmlns:p14="http://schemas.microsoft.com/office/powerpoint/2010/main" val="3846815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1519209" y="350136"/>
            <a:ext cx="6105582" cy="584775"/>
          </a:xfrm>
          <a:prstGeom prst="rect">
            <a:avLst/>
          </a:prstGeom>
          <a:noFill/>
        </p:spPr>
        <p:txBody>
          <a:bodyPr wrap="square" rtlCol="0">
            <a:spAutoFit/>
          </a:bodyPr>
          <a:lstStyle/>
          <a:p>
            <a:pPr algn="ctr"/>
            <a:r>
              <a:rPr lang="en-US" altLang="zh-CN" sz="3200" dirty="0">
                <a:solidFill>
                  <a:schemeClr val="bg2">
                    <a:lumMod val="50000"/>
                  </a:schemeClr>
                </a:solidFill>
                <a:latin typeface="Times New Roman" panose="02020603050405020304" pitchFamily="18" charset="0"/>
                <a:cs typeface="Times New Roman" panose="02020603050405020304" pitchFamily="18" charset="0"/>
              </a:rPr>
              <a:t>Parameters</a:t>
            </a:r>
            <a:endParaRPr lang="zh-CN" altLang="en-US" sz="32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0C925C58-C673-A285-B487-C34F5A9B76E2}"/>
              </a:ext>
            </a:extLst>
          </p:cNvPr>
          <p:cNvSpPr txBox="1"/>
          <p:nvPr/>
        </p:nvSpPr>
        <p:spPr>
          <a:xfrm>
            <a:off x="278590" y="253372"/>
            <a:ext cx="676800" cy="305144"/>
          </a:xfrm>
          <a:prstGeom prst="rect">
            <a:avLst/>
          </a:prstGeom>
          <a:solidFill>
            <a:schemeClr val="bg2"/>
          </a:solidFill>
        </p:spPr>
        <p:txBody>
          <a:bodyPr wrap="square" rtlCol="0">
            <a:spAutoFit/>
          </a:bodyPr>
          <a:lstStyle/>
          <a:p>
            <a:r>
              <a:rPr lang="en-US" altLang="zh-CN" dirty="0">
                <a:solidFill>
                  <a:schemeClr val="tx2"/>
                </a:solidFill>
              </a:rPr>
              <a:t>Model</a:t>
            </a:r>
            <a:endParaRPr lang="zh-CN" altLang="en-US" dirty="0">
              <a:solidFill>
                <a:schemeClr val="tx2"/>
              </a:solidFill>
            </a:endParaRPr>
          </a:p>
        </p:txBody>
      </p:sp>
      <p:pic>
        <p:nvPicPr>
          <p:cNvPr id="3" name="图片 2">
            <a:extLst>
              <a:ext uri="{FF2B5EF4-FFF2-40B4-BE49-F238E27FC236}">
                <a16:creationId xmlns:a16="http://schemas.microsoft.com/office/drawing/2014/main" id="{FC214C08-6C6E-1CC7-070F-3EEEB33933A9}"/>
              </a:ext>
            </a:extLst>
          </p:cNvPr>
          <p:cNvPicPr>
            <a:picLocks noChangeAspect="1"/>
          </p:cNvPicPr>
          <p:nvPr/>
        </p:nvPicPr>
        <p:blipFill>
          <a:blip r:embed="rId3"/>
          <a:stretch>
            <a:fillRect/>
          </a:stretch>
        </p:blipFill>
        <p:spPr>
          <a:xfrm>
            <a:off x="841498" y="1125785"/>
            <a:ext cx="7461003" cy="3480558"/>
          </a:xfrm>
          <a:prstGeom prst="rect">
            <a:avLst/>
          </a:prstGeom>
        </p:spPr>
      </p:pic>
    </p:spTree>
    <p:extLst>
      <p:ext uri="{BB962C8B-B14F-4D97-AF65-F5344CB8AC3E}">
        <p14:creationId xmlns:p14="http://schemas.microsoft.com/office/powerpoint/2010/main" val="1914872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1519209" y="350136"/>
            <a:ext cx="6105582" cy="584775"/>
          </a:xfrm>
          <a:prstGeom prst="rect">
            <a:avLst/>
          </a:prstGeom>
          <a:noFill/>
        </p:spPr>
        <p:txBody>
          <a:bodyPr wrap="square" rtlCol="0">
            <a:spAutoFit/>
          </a:bodyPr>
          <a:lstStyle/>
          <a:p>
            <a:pPr algn="ctr"/>
            <a:r>
              <a:rPr lang="en-US" altLang="zh-CN" sz="3200" dirty="0">
                <a:solidFill>
                  <a:schemeClr val="bg2">
                    <a:lumMod val="50000"/>
                  </a:schemeClr>
                </a:solidFill>
                <a:latin typeface="Times New Roman" panose="02020603050405020304" pitchFamily="18" charset="0"/>
                <a:cs typeface="Times New Roman" panose="02020603050405020304" pitchFamily="18" charset="0"/>
              </a:rPr>
              <a:t>Basic Clean</a:t>
            </a:r>
            <a:endParaRPr lang="zh-CN" altLang="en-US" sz="32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0C925C58-C673-A285-B487-C34F5A9B76E2}"/>
              </a:ext>
            </a:extLst>
          </p:cNvPr>
          <p:cNvSpPr txBox="1"/>
          <p:nvPr/>
        </p:nvSpPr>
        <p:spPr>
          <a:xfrm>
            <a:off x="278590" y="253372"/>
            <a:ext cx="676800" cy="305144"/>
          </a:xfrm>
          <a:prstGeom prst="rect">
            <a:avLst/>
          </a:prstGeom>
          <a:solidFill>
            <a:schemeClr val="bg2"/>
          </a:solidFill>
        </p:spPr>
        <p:txBody>
          <a:bodyPr wrap="square" rtlCol="0">
            <a:spAutoFit/>
          </a:bodyPr>
          <a:lstStyle/>
          <a:p>
            <a:r>
              <a:rPr lang="en-US" altLang="zh-CN" dirty="0">
                <a:solidFill>
                  <a:schemeClr val="tx2"/>
                </a:solidFill>
              </a:rPr>
              <a:t>Model</a:t>
            </a:r>
            <a:endParaRPr lang="zh-CN" altLang="en-US" dirty="0">
              <a:solidFill>
                <a:schemeClr val="tx2"/>
              </a:solidFill>
            </a:endParaRPr>
          </a:p>
        </p:txBody>
      </p:sp>
      <p:pic>
        <p:nvPicPr>
          <p:cNvPr id="4" name="图片 3">
            <a:extLst>
              <a:ext uri="{FF2B5EF4-FFF2-40B4-BE49-F238E27FC236}">
                <a16:creationId xmlns:a16="http://schemas.microsoft.com/office/drawing/2014/main" id="{1852B1AC-9E8C-74BE-85A6-849E8FD41E20}"/>
              </a:ext>
            </a:extLst>
          </p:cNvPr>
          <p:cNvPicPr>
            <a:picLocks noChangeAspect="1"/>
          </p:cNvPicPr>
          <p:nvPr/>
        </p:nvPicPr>
        <p:blipFill>
          <a:blip r:embed="rId3"/>
          <a:stretch>
            <a:fillRect/>
          </a:stretch>
        </p:blipFill>
        <p:spPr>
          <a:xfrm>
            <a:off x="963769" y="1154279"/>
            <a:ext cx="7216462" cy="3340954"/>
          </a:xfrm>
          <a:prstGeom prst="rect">
            <a:avLst/>
          </a:prstGeom>
        </p:spPr>
      </p:pic>
    </p:spTree>
    <p:extLst>
      <p:ext uri="{BB962C8B-B14F-4D97-AF65-F5344CB8AC3E}">
        <p14:creationId xmlns:p14="http://schemas.microsoft.com/office/powerpoint/2010/main" val="5971928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1519209" y="350136"/>
            <a:ext cx="6105582" cy="584775"/>
          </a:xfrm>
          <a:prstGeom prst="rect">
            <a:avLst/>
          </a:prstGeom>
          <a:noFill/>
        </p:spPr>
        <p:txBody>
          <a:bodyPr wrap="square" rtlCol="0">
            <a:spAutoFit/>
          </a:bodyPr>
          <a:lstStyle/>
          <a:p>
            <a:pPr algn="ctr"/>
            <a:r>
              <a:rPr lang="en-US" altLang="zh-CN" sz="3200" dirty="0">
                <a:solidFill>
                  <a:schemeClr val="bg2">
                    <a:lumMod val="50000"/>
                  </a:schemeClr>
                </a:solidFill>
                <a:latin typeface="Times New Roman" panose="02020603050405020304" pitchFamily="18" charset="0"/>
                <a:cs typeface="Times New Roman" panose="02020603050405020304" pitchFamily="18" charset="0"/>
              </a:rPr>
              <a:t>Comparison of Out Put</a:t>
            </a:r>
            <a:endParaRPr lang="zh-CN" altLang="en-US" sz="32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0C925C58-C673-A285-B487-C34F5A9B76E2}"/>
              </a:ext>
            </a:extLst>
          </p:cNvPr>
          <p:cNvSpPr txBox="1"/>
          <p:nvPr/>
        </p:nvSpPr>
        <p:spPr>
          <a:xfrm>
            <a:off x="278590" y="253372"/>
            <a:ext cx="676800" cy="305144"/>
          </a:xfrm>
          <a:prstGeom prst="rect">
            <a:avLst/>
          </a:prstGeom>
          <a:solidFill>
            <a:schemeClr val="bg2"/>
          </a:solidFill>
        </p:spPr>
        <p:txBody>
          <a:bodyPr wrap="square" rtlCol="0">
            <a:spAutoFit/>
          </a:bodyPr>
          <a:lstStyle/>
          <a:p>
            <a:r>
              <a:rPr lang="en-US" altLang="zh-CN" dirty="0">
                <a:solidFill>
                  <a:schemeClr val="tx2"/>
                </a:solidFill>
              </a:rPr>
              <a:t>Model</a:t>
            </a:r>
            <a:endParaRPr lang="zh-CN" altLang="en-US" dirty="0">
              <a:solidFill>
                <a:schemeClr val="tx2"/>
              </a:solidFill>
            </a:endParaRPr>
          </a:p>
        </p:txBody>
      </p:sp>
      <p:pic>
        <p:nvPicPr>
          <p:cNvPr id="3" name="Picture 6">
            <a:extLst>
              <a:ext uri="{FF2B5EF4-FFF2-40B4-BE49-F238E27FC236}">
                <a16:creationId xmlns:a16="http://schemas.microsoft.com/office/drawing/2014/main" id="{09D7767A-CB83-FE73-50A5-A03147D3D619}"/>
              </a:ext>
            </a:extLst>
          </p:cNvPr>
          <p:cNvPicPr>
            <a:picLocks noChangeAspect="1"/>
          </p:cNvPicPr>
          <p:nvPr/>
        </p:nvPicPr>
        <p:blipFill>
          <a:blip r:embed="rId3"/>
          <a:stretch>
            <a:fillRect/>
          </a:stretch>
        </p:blipFill>
        <p:spPr>
          <a:xfrm>
            <a:off x="1457526" y="1089529"/>
            <a:ext cx="6228948" cy="1993856"/>
          </a:xfrm>
          <a:prstGeom prst="rect">
            <a:avLst/>
          </a:prstGeom>
        </p:spPr>
      </p:pic>
      <p:pic>
        <p:nvPicPr>
          <p:cNvPr id="5" name="Content Placeholder 7">
            <a:extLst>
              <a:ext uri="{FF2B5EF4-FFF2-40B4-BE49-F238E27FC236}">
                <a16:creationId xmlns:a16="http://schemas.microsoft.com/office/drawing/2014/main" id="{736935F5-8796-AD5E-8E8E-771F22F07A51}"/>
              </a:ext>
            </a:extLst>
          </p:cNvPr>
          <p:cNvPicPr>
            <a:picLocks noChangeAspect="1"/>
          </p:cNvPicPr>
          <p:nvPr/>
        </p:nvPicPr>
        <p:blipFill>
          <a:blip r:embed="rId4"/>
          <a:stretch>
            <a:fillRect/>
          </a:stretch>
        </p:blipFill>
        <p:spPr>
          <a:xfrm>
            <a:off x="892872" y="3083385"/>
            <a:ext cx="7272334" cy="906889"/>
          </a:xfrm>
          <a:prstGeom prst="rect">
            <a:avLst/>
          </a:prstGeom>
          <a:noFill/>
          <a:ln>
            <a:noFill/>
          </a:ln>
        </p:spPr>
      </p:pic>
      <p:pic>
        <p:nvPicPr>
          <p:cNvPr id="6" name="Picture 8">
            <a:extLst>
              <a:ext uri="{FF2B5EF4-FFF2-40B4-BE49-F238E27FC236}">
                <a16:creationId xmlns:a16="http://schemas.microsoft.com/office/drawing/2014/main" id="{FCEB0232-248C-DCB8-CDDC-E2E61DBDB6C4}"/>
              </a:ext>
            </a:extLst>
          </p:cNvPr>
          <p:cNvPicPr>
            <a:picLocks noChangeAspect="1"/>
          </p:cNvPicPr>
          <p:nvPr/>
        </p:nvPicPr>
        <p:blipFill>
          <a:blip r:embed="rId5"/>
          <a:stretch>
            <a:fillRect/>
          </a:stretch>
        </p:blipFill>
        <p:spPr>
          <a:xfrm>
            <a:off x="892873" y="3990274"/>
            <a:ext cx="7272334" cy="930859"/>
          </a:xfrm>
          <a:prstGeom prst="rect">
            <a:avLst/>
          </a:prstGeom>
        </p:spPr>
      </p:pic>
    </p:spTree>
    <p:extLst>
      <p:ext uri="{BB962C8B-B14F-4D97-AF65-F5344CB8AC3E}">
        <p14:creationId xmlns:p14="http://schemas.microsoft.com/office/powerpoint/2010/main" val="2999036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8" descr="A screenshot of a computer&#10;&#10;Description automatically generated">
            <a:extLst>
              <a:ext uri="{FF2B5EF4-FFF2-40B4-BE49-F238E27FC236}">
                <a16:creationId xmlns:a16="http://schemas.microsoft.com/office/drawing/2014/main" id="{678CEF18-8389-D924-3B63-4683D5BA2C66}"/>
              </a:ext>
            </a:extLst>
          </p:cNvPr>
          <p:cNvPicPr>
            <a:picLocks noChangeAspect="1"/>
          </p:cNvPicPr>
          <p:nvPr/>
        </p:nvPicPr>
        <p:blipFill>
          <a:blip r:embed="rId2"/>
          <a:stretch>
            <a:fillRect/>
          </a:stretch>
        </p:blipFill>
        <p:spPr>
          <a:xfrm>
            <a:off x="571616" y="722347"/>
            <a:ext cx="8000767" cy="4075472"/>
          </a:xfrm>
          <a:prstGeom prst="rect">
            <a:avLst/>
          </a:prstGeom>
        </p:spPr>
      </p:pic>
      <p:sp>
        <p:nvSpPr>
          <p:cNvPr id="2" name="文本框 1">
            <a:extLst>
              <a:ext uri="{FF2B5EF4-FFF2-40B4-BE49-F238E27FC236}">
                <a16:creationId xmlns:a16="http://schemas.microsoft.com/office/drawing/2014/main" id="{2E1A0844-69A9-3B41-5969-B4DCF8E96EB6}"/>
              </a:ext>
            </a:extLst>
          </p:cNvPr>
          <p:cNvSpPr txBox="1"/>
          <p:nvPr/>
        </p:nvSpPr>
        <p:spPr>
          <a:xfrm>
            <a:off x="278590" y="253372"/>
            <a:ext cx="729410" cy="307777"/>
          </a:xfrm>
          <a:prstGeom prst="rect">
            <a:avLst/>
          </a:prstGeom>
          <a:solidFill>
            <a:schemeClr val="bg2"/>
          </a:solidFill>
        </p:spPr>
        <p:txBody>
          <a:bodyPr wrap="square" rtlCol="0">
            <a:spAutoFit/>
          </a:bodyPr>
          <a:lstStyle/>
          <a:p>
            <a:r>
              <a:rPr lang="en-US" altLang="zh-CN" dirty="0">
                <a:solidFill>
                  <a:schemeClr val="tx2"/>
                </a:solidFill>
              </a:rPr>
              <a:t>Usage</a:t>
            </a:r>
            <a:endParaRPr lang="zh-CN" altLang="en-US" dirty="0">
              <a:solidFill>
                <a:schemeClr val="tx2"/>
              </a:solidFill>
            </a:endParaRPr>
          </a:p>
        </p:txBody>
      </p:sp>
    </p:spTree>
    <p:extLst>
      <p:ext uri="{BB962C8B-B14F-4D97-AF65-F5344CB8AC3E}">
        <p14:creationId xmlns:p14="http://schemas.microsoft.com/office/powerpoint/2010/main" val="38968935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descr="A screenshot of a computer&#10;&#10;Description automatically generated">
            <a:extLst>
              <a:ext uri="{FF2B5EF4-FFF2-40B4-BE49-F238E27FC236}">
                <a16:creationId xmlns:a16="http://schemas.microsoft.com/office/drawing/2014/main" id="{D4B7F35B-834D-669E-EB0D-EC38E6F10A13}"/>
              </a:ext>
            </a:extLst>
          </p:cNvPr>
          <p:cNvPicPr>
            <a:picLocks noChangeAspect="1"/>
          </p:cNvPicPr>
          <p:nvPr/>
        </p:nvPicPr>
        <p:blipFill>
          <a:blip r:embed="rId2"/>
          <a:stretch>
            <a:fillRect/>
          </a:stretch>
        </p:blipFill>
        <p:spPr>
          <a:xfrm>
            <a:off x="1574042" y="395936"/>
            <a:ext cx="5995915" cy="4351628"/>
          </a:xfrm>
          <a:prstGeom prst="rect">
            <a:avLst/>
          </a:prstGeom>
        </p:spPr>
      </p:pic>
      <p:sp>
        <p:nvSpPr>
          <p:cNvPr id="2" name="文本框 1">
            <a:extLst>
              <a:ext uri="{FF2B5EF4-FFF2-40B4-BE49-F238E27FC236}">
                <a16:creationId xmlns:a16="http://schemas.microsoft.com/office/drawing/2014/main" id="{A32A5FB4-D125-FBD9-739D-81CE310456E0}"/>
              </a:ext>
            </a:extLst>
          </p:cNvPr>
          <p:cNvSpPr txBox="1"/>
          <p:nvPr/>
        </p:nvSpPr>
        <p:spPr>
          <a:xfrm>
            <a:off x="278590" y="253372"/>
            <a:ext cx="729410" cy="307777"/>
          </a:xfrm>
          <a:prstGeom prst="rect">
            <a:avLst/>
          </a:prstGeom>
          <a:solidFill>
            <a:schemeClr val="bg2"/>
          </a:solidFill>
        </p:spPr>
        <p:txBody>
          <a:bodyPr wrap="square" rtlCol="0">
            <a:spAutoFit/>
          </a:bodyPr>
          <a:lstStyle/>
          <a:p>
            <a:r>
              <a:rPr lang="en-US" altLang="zh-CN" dirty="0">
                <a:solidFill>
                  <a:schemeClr val="tx2"/>
                </a:solidFill>
              </a:rPr>
              <a:t>Usage</a:t>
            </a:r>
            <a:endParaRPr lang="zh-CN" altLang="en-US" dirty="0">
              <a:solidFill>
                <a:schemeClr val="tx2"/>
              </a:solidFill>
            </a:endParaRPr>
          </a:p>
        </p:txBody>
      </p:sp>
    </p:spTree>
    <p:extLst>
      <p:ext uri="{BB962C8B-B14F-4D97-AF65-F5344CB8AC3E}">
        <p14:creationId xmlns:p14="http://schemas.microsoft.com/office/powerpoint/2010/main" val="35472149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4" descr="A screenshot of a computer&#10;&#10;Description automatically generated">
            <a:extLst>
              <a:ext uri="{FF2B5EF4-FFF2-40B4-BE49-F238E27FC236}">
                <a16:creationId xmlns:a16="http://schemas.microsoft.com/office/drawing/2014/main" id="{C885D6EA-C720-3020-986A-37EF1AED1D1F}"/>
              </a:ext>
            </a:extLst>
          </p:cNvPr>
          <p:cNvPicPr>
            <a:picLocks noChangeAspect="1"/>
          </p:cNvPicPr>
          <p:nvPr/>
        </p:nvPicPr>
        <p:blipFill>
          <a:blip r:embed="rId2"/>
          <a:stretch>
            <a:fillRect/>
          </a:stretch>
        </p:blipFill>
        <p:spPr>
          <a:xfrm>
            <a:off x="1658203" y="510393"/>
            <a:ext cx="5827594" cy="4122713"/>
          </a:xfrm>
          <a:prstGeom prst="rect">
            <a:avLst/>
          </a:prstGeom>
        </p:spPr>
      </p:pic>
      <p:sp>
        <p:nvSpPr>
          <p:cNvPr id="3" name="文本框 2">
            <a:extLst>
              <a:ext uri="{FF2B5EF4-FFF2-40B4-BE49-F238E27FC236}">
                <a16:creationId xmlns:a16="http://schemas.microsoft.com/office/drawing/2014/main" id="{D8512329-93E1-4C12-81E6-DE5524D91C64}"/>
              </a:ext>
            </a:extLst>
          </p:cNvPr>
          <p:cNvSpPr txBox="1"/>
          <p:nvPr/>
        </p:nvSpPr>
        <p:spPr>
          <a:xfrm>
            <a:off x="278590" y="253372"/>
            <a:ext cx="729410" cy="307777"/>
          </a:xfrm>
          <a:prstGeom prst="rect">
            <a:avLst/>
          </a:prstGeom>
          <a:solidFill>
            <a:schemeClr val="bg2"/>
          </a:solidFill>
        </p:spPr>
        <p:txBody>
          <a:bodyPr wrap="square" rtlCol="0">
            <a:spAutoFit/>
          </a:bodyPr>
          <a:lstStyle/>
          <a:p>
            <a:r>
              <a:rPr lang="en-US" altLang="zh-CN" dirty="0">
                <a:solidFill>
                  <a:schemeClr val="tx2"/>
                </a:solidFill>
              </a:rPr>
              <a:t>Usage</a:t>
            </a:r>
            <a:endParaRPr lang="zh-CN" altLang="en-US" dirty="0">
              <a:solidFill>
                <a:schemeClr val="tx2"/>
              </a:solidFill>
            </a:endParaRPr>
          </a:p>
        </p:txBody>
      </p:sp>
    </p:spTree>
    <p:extLst>
      <p:ext uri="{BB962C8B-B14F-4D97-AF65-F5344CB8AC3E}">
        <p14:creationId xmlns:p14="http://schemas.microsoft.com/office/powerpoint/2010/main" val="33327364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descr="A screenshot of a computer&#10;&#10;Description automatically generated">
            <a:extLst>
              <a:ext uri="{FF2B5EF4-FFF2-40B4-BE49-F238E27FC236}">
                <a16:creationId xmlns:a16="http://schemas.microsoft.com/office/drawing/2014/main" id="{65FFBBCC-755B-3979-D41E-2291A4B4387F}"/>
              </a:ext>
            </a:extLst>
          </p:cNvPr>
          <p:cNvPicPr>
            <a:picLocks noChangeAspect="1"/>
          </p:cNvPicPr>
          <p:nvPr/>
        </p:nvPicPr>
        <p:blipFill>
          <a:blip r:embed="rId2"/>
          <a:stretch>
            <a:fillRect/>
          </a:stretch>
        </p:blipFill>
        <p:spPr>
          <a:xfrm>
            <a:off x="1489866" y="250477"/>
            <a:ext cx="6164268" cy="4642546"/>
          </a:xfrm>
          <a:prstGeom prst="rect">
            <a:avLst/>
          </a:prstGeom>
        </p:spPr>
      </p:pic>
      <p:sp>
        <p:nvSpPr>
          <p:cNvPr id="2" name="文本框 1">
            <a:extLst>
              <a:ext uri="{FF2B5EF4-FFF2-40B4-BE49-F238E27FC236}">
                <a16:creationId xmlns:a16="http://schemas.microsoft.com/office/drawing/2014/main" id="{32096CBE-7C45-1956-621D-AD3A7713E5C3}"/>
              </a:ext>
            </a:extLst>
          </p:cNvPr>
          <p:cNvSpPr txBox="1"/>
          <p:nvPr/>
        </p:nvSpPr>
        <p:spPr>
          <a:xfrm>
            <a:off x="278590" y="253372"/>
            <a:ext cx="729410" cy="307777"/>
          </a:xfrm>
          <a:prstGeom prst="rect">
            <a:avLst/>
          </a:prstGeom>
          <a:solidFill>
            <a:schemeClr val="bg2"/>
          </a:solidFill>
        </p:spPr>
        <p:txBody>
          <a:bodyPr wrap="square" rtlCol="0">
            <a:spAutoFit/>
          </a:bodyPr>
          <a:lstStyle/>
          <a:p>
            <a:r>
              <a:rPr lang="en-US" altLang="zh-CN" dirty="0">
                <a:solidFill>
                  <a:schemeClr val="tx2"/>
                </a:solidFill>
              </a:rPr>
              <a:t>Usage</a:t>
            </a:r>
            <a:endParaRPr lang="zh-CN" altLang="en-US" dirty="0">
              <a:solidFill>
                <a:schemeClr val="tx2"/>
              </a:solidFill>
            </a:endParaRPr>
          </a:p>
        </p:txBody>
      </p:sp>
    </p:spTree>
    <p:extLst>
      <p:ext uri="{BB962C8B-B14F-4D97-AF65-F5344CB8AC3E}">
        <p14:creationId xmlns:p14="http://schemas.microsoft.com/office/powerpoint/2010/main" val="38847537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C395054-1991-02AA-D938-AFA152BD87A0}"/>
              </a:ext>
            </a:extLst>
          </p:cNvPr>
          <p:cNvPicPr>
            <a:picLocks noChangeAspect="1"/>
          </p:cNvPicPr>
          <p:nvPr/>
        </p:nvPicPr>
        <p:blipFill>
          <a:blip r:embed="rId2"/>
          <a:stretch>
            <a:fillRect/>
          </a:stretch>
        </p:blipFill>
        <p:spPr>
          <a:xfrm>
            <a:off x="1601499" y="305323"/>
            <a:ext cx="5941001" cy="4532854"/>
          </a:xfrm>
          <a:prstGeom prst="rect">
            <a:avLst/>
          </a:prstGeom>
        </p:spPr>
      </p:pic>
      <p:sp>
        <p:nvSpPr>
          <p:cNvPr id="2" name="文本框 1">
            <a:extLst>
              <a:ext uri="{FF2B5EF4-FFF2-40B4-BE49-F238E27FC236}">
                <a16:creationId xmlns:a16="http://schemas.microsoft.com/office/drawing/2014/main" id="{551F3817-4A14-0F99-1809-8AAB34F60771}"/>
              </a:ext>
            </a:extLst>
          </p:cNvPr>
          <p:cNvSpPr txBox="1"/>
          <p:nvPr/>
        </p:nvSpPr>
        <p:spPr>
          <a:xfrm>
            <a:off x="278590" y="253372"/>
            <a:ext cx="729410" cy="307777"/>
          </a:xfrm>
          <a:prstGeom prst="rect">
            <a:avLst/>
          </a:prstGeom>
          <a:solidFill>
            <a:schemeClr val="bg2"/>
          </a:solidFill>
        </p:spPr>
        <p:txBody>
          <a:bodyPr wrap="square" rtlCol="0">
            <a:spAutoFit/>
          </a:bodyPr>
          <a:lstStyle/>
          <a:p>
            <a:r>
              <a:rPr lang="en-US" altLang="zh-CN" dirty="0">
                <a:solidFill>
                  <a:schemeClr val="tx2"/>
                </a:solidFill>
              </a:rPr>
              <a:t>Usage</a:t>
            </a:r>
            <a:endParaRPr lang="zh-CN" altLang="en-US" dirty="0">
              <a:solidFill>
                <a:schemeClr val="tx2"/>
              </a:solidFill>
            </a:endParaRPr>
          </a:p>
        </p:txBody>
      </p:sp>
    </p:spTree>
    <p:extLst>
      <p:ext uri="{BB962C8B-B14F-4D97-AF65-F5344CB8AC3E}">
        <p14:creationId xmlns:p14="http://schemas.microsoft.com/office/powerpoint/2010/main" val="1314951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525B47B-92E1-65A3-4A73-66953C99CC4E}"/>
              </a:ext>
            </a:extLst>
          </p:cNvPr>
          <p:cNvPicPr>
            <a:picLocks noChangeAspect="1"/>
          </p:cNvPicPr>
          <p:nvPr/>
        </p:nvPicPr>
        <p:blipFill>
          <a:blip r:embed="rId2"/>
          <a:stretch>
            <a:fillRect/>
          </a:stretch>
        </p:blipFill>
        <p:spPr>
          <a:xfrm>
            <a:off x="1592586" y="257666"/>
            <a:ext cx="5958827" cy="4628168"/>
          </a:xfrm>
          <a:prstGeom prst="rect">
            <a:avLst/>
          </a:prstGeom>
        </p:spPr>
      </p:pic>
      <p:sp>
        <p:nvSpPr>
          <p:cNvPr id="2" name="文本框 1">
            <a:extLst>
              <a:ext uri="{FF2B5EF4-FFF2-40B4-BE49-F238E27FC236}">
                <a16:creationId xmlns:a16="http://schemas.microsoft.com/office/drawing/2014/main" id="{D8B72565-B55E-FE8C-615A-37B410EDD525}"/>
              </a:ext>
            </a:extLst>
          </p:cNvPr>
          <p:cNvSpPr txBox="1"/>
          <p:nvPr/>
        </p:nvSpPr>
        <p:spPr>
          <a:xfrm>
            <a:off x="278590" y="253372"/>
            <a:ext cx="729410" cy="307777"/>
          </a:xfrm>
          <a:prstGeom prst="rect">
            <a:avLst/>
          </a:prstGeom>
          <a:solidFill>
            <a:schemeClr val="bg2"/>
          </a:solidFill>
        </p:spPr>
        <p:txBody>
          <a:bodyPr wrap="square" rtlCol="0">
            <a:spAutoFit/>
          </a:bodyPr>
          <a:lstStyle/>
          <a:p>
            <a:r>
              <a:rPr lang="en-US" altLang="zh-CN" dirty="0">
                <a:solidFill>
                  <a:schemeClr val="tx2"/>
                </a:solidFill>
              </a:rPr>
              <a:t>Usage</a:t>
            </a:r>
            <a:endParaRPr lang="zh-CN" altLang="en-US" dirty="0">
              <a:solidFill>
                <a:schemeClr val="tx2"/>
              </a:solidFill>
            </a:endParaRPr>
          </a:p>
        </p:txBody>
      </p:sp>
    </p:spTree>
    <p:extLst>
      <p:ext uri="{BB962C8B-B14F-4D97-AF65-F5344CB8AC3E}">
        <p14:creationId xmlns:p14="http://schemas.microsoft.com/office/powerpoint/2010/main" val="742014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6"/>
          <p:cNvSpPr txBox="1">
            <a:spLocks noGrp="1"/>
          </p:cNvSpPr>
          <p:nvPr>
            <p:ph type="title"/>
          </p:nvPr>
        </p:nvSpPr>
        <p:spPr>
          <a:xfrm>
            <a:off x="2301300" y="2150850"/>
            <a:ext cx="45414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sp>
        <p:nvSpPr>
          <p:cNvPr id="275" name="Google Shape;275;p36"/>
          <p:cNvSpPr/>
          <p:nvPr/>
        </p:nvSpPr>
        <p:spPr>
          <a:xfrm rot="-6325725">
            <a:off x="3015158" y="765387"/>
            <a:ext cx="173658" cy="173658"/>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6"/>
          <p:cNvSpPr/>
          <p:nvPr/>
        </p:nvSpPr>
        <p:spPr>
          <a:xfrm rot="-6325725">
            <a:off x="5953883" y="4203512"/>
            <a:ext cx="173658" cy="173658"/>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77B79E6-39FA-5D82-7D3E-6B04912AB58D}"/>
              </a:ext>
            </a:extLst>
          </p:cNvPr>
          <p:cNvPicPr>
            <a:picLocks noChangeAspect="1"/>
          </p:cNvPicPr>
          <p:nvPr/>
        </p:nvPicPr>
        <p:blipFill>
          <a:blip r:embed="rId2"/>
          <a:stretch>
            <a:fillRect/>
          </a:stretch>
        </p:blipFill>
        <p:spPr>
          <a:xfrm>
            <a:off x="1467980" y="221529"/>
            <a:ext cx="6208040" cy="4700442"/>
          </a:xfrm>
          <a:prstGeom prst="rect">
            <a:avLst/>
          </a:prstGeom>
        </p:spPr>
      </p:pic>
      <p:sp>
        <p:nvSpPr>
          <p:cNvPr id="2" name="文本框 1">
            <a:extLst>
              <a:ext uri="{FF2B5EF4-FFF2-40B4-BE49-F238E27FC236}">
                <a16:creationId xmlns:a16="http://schemas.microsoft.com/office/drawing/2014/main" id="{82F9D2D8-BFBC-E703-754E-4026133FBBF9}"/>
              </a:ext>
            </a:extLst>
          </p:cNvPr>
          <p:cNvSpPr txBox="1"/>
          <p:nvPr/>
        </p:nvSpPr>
        <p:spPr>
          <a:xfrm>
            <a:off x="278590" y="253372"/>
            <a:ext cx="729410" cy="307777"/>
          </a:xfrm>
          <a:prstGeom prst="rect">
            <a:avLst/>
          </a:prstGeom>
          <a:solidFill>
            <a:schemeClr val="bg2"/>
          </a:solidFill>
        </p:spPr>
        <p:txBody>
          <a:bodyPr wrap="square" rtlCol="0">
            <a:spAutoFit/>
          </a:bodyPr>
          <a:lstStyle/>
          <a:p>
            <a:r>
              <a:rPr lang="en-US" altLang="zh-CN" dirty="0">
                <a:solidFill>
                  <a:schemeClr val="tx2"/>
                </a:solidFill>
              </a:rPr>
              <a:t>Usage</a:t>
            </a:r>
            <a:endParaRPr lang="zh-CN" altLang="en-US" dirty="0">
              <a:solidFill>
                <a:schemeClr val="tx2"/>
              </a:solidFill>
            </a:endParaRPr>
          </a:p>
        </p:txBody>
      </p:sp>
    </p:spTree>
    <p:extLst>
      <p:ext uri="{BB962C8B-B14F-4D97-AF65-F5344CB8AC3E}">
        <p14:creationId xmlns:p14="http://schemas.microsoft.com/office/powerpoint/2010/main" val="4367118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7EF76550-CEE9-9234-42DB-A2B2AAA870BF}"/>
              </a:ext>
            </a:extLst>
          </p:cNvPr>
          <p:cNvPicPr>
            <a:picLocks noChangeAspect="1"/>
          </p:cNvPicPr>
          <p:nvPr/>
        </p:nvPicPr>
        <p:blipFill>
          <a:blip r:embed="rId2"/>
          <a:stretch>
            <a:fillRect/>
          </a:stretch>
        </p:blipFill>
        <p:spPr>
          <a:xfrm>
            <a:off x="1645886" y="367411"/>
            <a:ext cx="5852227" cy="4408678"/>
          </a:xfrm>
          <a:prstGeom prst="rect">
            <a:avLst/>
          </a:prstGeom>
        </p:spPr>
      </p:pic>
      <p:sp>
        <p:nvSpPr>
          <p:cNvPr id="2" name="文本框 1">
            <a:extLst>
              <a:ext uri="{FF2B5EF4-FFF2-40B4-BE49-F238E27FC236}">
                <a16:creationId xmlns:a16="http://schemas.microsoft.com/office/drawing/2014/main" id="{0DCF9A66-6FAA-5C92-49B8-11C1CA82CCBE}"/>
              </a:ext>
            </a:extLst>
          </p:cNvPr>
          <p:cNvSpPr txBox="1"/>
          <p:nvPr/>
        </p:nvSpPr>
        <p:spPr>
          <a:xfrm>
            <a:off x="278590" y="253372"/>
            <a:ext cx="729410" cy="307777"/>
          </a:xfrm>
          <a:prstGeom prst="rect">
            <a:avLst/>
          </a:prstGeom>
          <a:solidFill>
            <a:schemeClr val="bg2"/>
          </a:solidFill>
        </p:spPr>
        <p:txBody>
          <a:bodyPr wrap="square" rtlCol="0">
            <a:spAutoFit/>
          </a:bodyPr>
          <a:lstStyle/>
          <a:p>
            <a:r>
              <a:rPr lang="en-US" altLang="zh-CN" dirty="0">
                <a:solidFill>
                  <a:schemeClr val="tx2"/>
                </a:solidFill>
              </a:rPr>
              <a:t>Usage</a:t>
            </a:r>
            <a:endParaRPr lang="zh-CN" altLang="en-US" dirty="0">
              <a:solidFill>
                <a:schemeClr val="tx2"/>
              </a:solidFill>
            </a:endParaRPr>
          </a:p>
        </p:txBody>
      </p:sp>
    </p:spTree>
    <p:extLst>
      <p:ext uri="{BB962C8B-B14F-4D97-AF65-F5344CB8AC3E}">
        <p14:creationId xmlns:p14="http://schemas.microsoft.com/office/powerpoint/2010/main" val="31232599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2" name="Rectangle 5">
            <a:extLst>
              <a:ext uri="{FF2B5EF4-FFF2-40B4-BE49-F238E27FC236}">
                <a16:creationId xmlns:a16="http://schemas.microsoft.com/office/drawing/2014/main" id="{3EAEAF36-BBF1-68A9-6862-90C05900D7F7}"/>
              </a:ext>
            </a:extLst>
          </p:cNvPr>
          <p:cNvSpPr/>
          <p:nvPr/>
        </p:nvSpPr>
        <p:spPr>
          <a:xfrm>
            <a:off x="689369" y="1148867"/>
            <a:ext cx="2260601" cy="364067"/>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Target Email</a:t>
            </a:r>
          </a:p>
        </p:txBody>
      </p:sp>
      <p:sp>
        <p:nvSpPr>
          <p:cNvPr id="3" name="Rectangle 6">
            <a:extLst>
              <a:ext uri="{FF2B5EF4-FFF2-40B4-BE49-F238E27FC236}">
                <a16:creationId xmlns:a16="http://schemas.microsoft.com/office/drawing/2014/main" id="{8E06A556-A244-0A00-11D1-A9AF7F347E1D}"/>
              </a:ext>
            </a:extLst>
          </p:cNvPr>
          <p:cNvSpPr/>
          <p:nvPr/>
        </p:nvSpPr>
        <p:spPr>
          <a:xfrm>
            <a:off x="689369" y="1884899"/>
            <a:ext cx="2260601" cy="3640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Email Generated By GPT 3.5</a:t>
            </a:r>
          </a:p>
        </p:txBody>
      </p:sp>
      <p:sp>
        <p:nvSpPr>
          <p:cNvPr id="4" name="Rectangle 7">
            <a:extLst>
              <a:ext uri="{FF2B5EF4-FFF2-40B4-BE49-F238E27FC236}">
                <a16:creationId xmlns:a16="http://schemas.microsoft.com/office/drawing/2014/main" id="{41F305FC-18F2-FA81-12F3-D3D869FBAB5F}"/>
              </a:ext>
            </a:extLst>
          </p:cNvPr>
          <p:cNvSpPr/>
          <p:nvPr/>
        </p:nvSpPr>
        <p:spPr>
          <a:xfrm>
            <a:off x="689369" y="2719433"/>
            <a:ext cx="2260601" cy="4275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Translated Twice By DEEPL</a:t>
            </a:r>
          </a:p>
        </p:txBody>
      </p:sp>
      <p:sp>
        <p:nvSpPr>
          <p:cNvPr id="5" name="TextBox 10">
            <a:extLst>
              <a:ext uri="{FF2B5EF4-FFF2-40B4-BE49-F238E27FC236}">
                <a16:creationId xmlns:a16="http://schemas.microsoft.com/office/drawing/2014/main" id="{776D446D-1CC1-7751-2013-229B48C35FB1}"/>
              </a:ext>
            </a:extLst>
          </p:cNvPr>
          <p:cNvSpPr txBox="1"/>
          <p:nvPr/>
        </p:nvSpPr>
        <p:spPr>
          <a:xfrm>
            <a:off x="3805178" y="929037"/>
            <a:ext cx="3639562" cy="400110"/>
          </a:xfrm>
          <a:prstGeom prst="rect">
            <a:avLst/>
          </a:prstGeom>
          <a:noFill/>
        </p:spPr>
        <p:txBody>
          <a:bodyPr wrap="square" rtlCol="0">
            <a:spAutoFit/>
          </a:bodyPr>
          <a:lstStyle/>
          <a:p>
            <a:r>
              <a:rPr lang="en-US" sz="2000" dirty="0">
                <a:solidFill>
                  <a:schemeClr val="bg2">
                    <a:lumMod val="50000"/>
                  </a:schemeClr>
                </a:solidFill>
                <a:latin typeface="Times New Roman" panose="02020603050405020304" pitchFamily="18" charset="0"/>
                <a:cs typeface="Times New Roman" panose="02020603050405020304" pitchFamily="18" charset="0"/>
              </a:rPr>
              <a:t>Email from the database </a:t>
            </a:r>
          </a:p>
        </p:txBody>
      </p:sp>
      <p:sp>
        <p:nvSpPr>
          <p:cNvPr id="6" name="Rectangle 11">
            <a:extLst>
              <a:ext uri="{FF2B5EF4-FFF2-40B4-BE49-F238E27FC236}">
                <a16:creationId xmlns:a16="http://schemas.microsoft.com/office/drawing/2014/main" id="{E0AD7492-050A-475A-AD7B-76A88784DEF2}"/>
              </a:ext>
            </a:extLst>
          </p:cNvPr>
          <p:cNvSpPr/>
          <p:nvPr/>
        </p:nvSpPr>
        <p:spPr>
          <a:xfrm>
            <a:off x="689369" y="3557632"/>
            <a:ext cx="2260601" cy="3640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Title</a:t>
            </a:r>
          </a:p>
        </p:txBody>
      </p:sp>
      <p:sp>
        <p:nvSpPr>
          <p:cNvPr id="15" name="TextBox 9">
            <a:extLst>
              <a:ext uri="{FF2B5EF4-FFF2-40B4-BE49-F238E27FC236}">
                <a16:creationId xmlns:a16="http://schemas.microsoft.com/office/drawing/2014/main" id="{5B2F33EF-33F3-9681-B731-9E8801630DA7}"/>
              </a:ext>
            </a:extLst>
          </p:cNvPr>
          <p:cNvSpPr txBox="1"/>
          <p:nvPr/>
        </p:nvSpPr>
        <p:spPr>
          <a:xfrm>
            <a:off x="3805178" y="1512934"/>
            <a:ext cx="5110222" cy="2861732"/>
          </a:xfrm>
          <a:prstGeom prst="rect">
            <a:avLst/>
          </a:prstGeom>
          <a:noFill/>
        </p:spPr>
        <p:txBody>
          <a:bodyPr wrap="square" rtlCol="0">
            <a:noAutofit/>
          </a:bodyPr>
          <a:lstStyle/>
          <a:p>
            <a:r>
              <a:rPr lang="en-US" sz="1600" dirty="0">
                <a:latin typeface="Times New Roman" panose="02020603050405020304" pitchFamily="18" charset="0"/>
                <a:cs typeface="Times New Roman" panose="02020603050405020304" pitchFamily="18" charset="0"/>
              </a:rPr>
              <a:t>Subject: Elevate Your Piano Skills - Exclusive Offer Inside! Hey [Name], Looking to unlock your piano potential? As a fellow male college student and a passionate piano player, I understand your love for music. That's why I'm thrilled to offer you exclusive piano lessons designed to fit your busy student schedule. Master your favorite melodies, refine techniques, and gain a deeper understanding of music theory-all while enjoying a flexible lesson plan tailored to your goals. Let's embark on this musical journey together! Limited slots available, so act fast! Reply now for more details and an irresistible offer. Keep playing and shining! [Your Name]</a:t>
            </a:r>
          </a:p>
          <a:p>
            <a:endParaRPr lang="en-US" sz="1600"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EEE21FE3-77A8-9946-5B19-A3CFD57A4128}"/>
              </a:ext>
            </a:extLst>
          </p:cNvPr>
          <p:cNvSpPr txBox="1"/>
          <p:nvPr/>
        </p:nvSpPr>
        <p:spPr>
          <a:xfrm>
            <a:off x="278590" y="253372"/>
            <a:ext cx="1017410" cy="307777"/>
          </a:xfrm>
          <a:prstGeom prst="rect">
            <a:avLst/>
          </a:prstGeom>
          <a:solidFill>
            <a:schemeClr val="bg2"/>
          </a:solidFill>
        </p:spPr>
        <p:txBody>
          <a:bodyPr wrap="square" rtlCol="0">
            <a:spAutoFit/>
          </a:bodyPr>
          <a:lstStyle/>
          <a:p>
            <a:r>
              <a:rPr lang="en-US" altLang="zh-CN" dirty="0">
                <a:solidFill>
                  <a:schemeClr val="tx2"/>
                </a:solidFill>
              </a:rPr>
              <a:t>Evaluation</a:t>
            </a:r>
            <a:endParaRPr lang="zh-CN" altLang="en-US" dirty="0">
              <a:solidFill>
                <a:schemeClr val="tx2"/>
              </a:solidFill>
            </a:endParaRPr>
          </a:p>
        </p:txBody>
      </p:sp>
    </p:spTree>
    <p:extLst>
      <p:ext uri="{BB962C8B-B14F-4D97-AF65-F5344CB8AC3E}">
        <p14:creationId xmlns:p14="http://schemas.microsoft.com/office/powerpoint/2010/main" val="27910719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2" name="Rectangle 5">
            <a:extLst>
              <a:ext uri="{FF2B5EF4-FFF2-40B4-BE49-F238E27FC236}">
                <a16:creationId xmlns:a16="http://schemas.microsoft.com/office/drawing/2014/main" id="{3EAEAF36-BBF1-68A9-6862-90C05900D7F7}"/>
              </a:ext>
            </a:extLst>
          </p:cNvPr>
          <p:cNvSpPr/>
          <p:nvPr/>
        </p:nvSpPr>
        <p:spPr>
          <a:xfrm>
            <a:off x="689369" y="1148867"/>
            <a:ext cx="2260601" cy="3640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Target Email</a:t>
            </a:r>
          </a:p>
        </p:txBody>
      </p:sp>
      <p:sp>
        <p:nvSpPr>
          <p:cNvPr id="3" name="Rectangle 6">
            <a:extLst>
              <a:ext uri="{FF2B5EF4-FFF2-40B4-BE49-F238E27FC236}">
                <a16:creationId xmlns:a16="http://schemas.microsoft.com/office/drawing/2014/main" id="{8E06A556-A244-0A00-11D1-A9AF7F347E1D}"/>
              </a:ext>
            </a:extLst>
          </p:cNvPr>
          <p:cNvSpPr/>
          <p:nvPr/>
        </p:nvSpPr>
        <p:spPr>
          <a:xfrm>
            <a:off x="689369" y="1884899"/>
            <a:ext cx="2260601" cy="364067"/>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Email Generated By GPT 3.5</a:t>
            </a:r>
          </a:p>
        </p:txBody>
      </p:sp>
      <p:sp>
        <p:nvSpPr>
          <p:cNvPr id="4" name="Rectangle 7">
            <a:extLst>
              <a:ext uri="{FF2B5EF4-FFF2-40B4-BE49-F238E27FC236}">
                <a16:creationId xmlns:a16="http://schemas.microsoft.com/office/drawing/2014/main" id="{41F305FC-18F2-FA81-12F3-D3D869FBAB5F}"/>
              </a:ext>
            </a:extLst>
          </p:cNvPr>
          <p:cNvSpPr/>
          <p:nvPr/>
        </p:nvSpPr>
        <p:spPr>
          <a:xfrm>
            <a:off x="689369" y="2719433"/>
            <a:ext cx="2260601" cy="4275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Translated Twice By DEEPL</a:t>
            </a:r>
          </a:p>
        </p:txBody>
      </p:sp>
      <p:sp>
        <p:nvSpPr>
          <p:cNvPr id="6" name="Rectangle 11">
            <a:extLst>
              <a:ext uri="{FF2B5EF4-FFF2-40B4-BE49-F238E27FC236}">
                <a16:creationId xmlns:a16="http://schemas.microsoft.com/office/drawing/2014/main" id="{E0AD7492-050A-475A-AD7B-76A88784DEF2}"/>
              </a:ext>
            </a:extLst>
          </p:cNvPr>
          <p:cNvSpPr/>
          <p:nvPr/>
        </p:nvSpPr>
        <p:spPr>
          <a:xfrm>
            <a:off x="689369" y="3557632"/>
            <a:ext cx="2260601" cy="3640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Title</a:t>
            </a:r>
          </a:p>
        </p:txBody>
      </p:sp>
      <p:pic>
        <p:nvPicPr>
          <p:cNvPr id="7" name="Picture 1">
            <a:extLst>
              <a:ext uri="{FF2B5EF4-FFF2-40B4-BE49-F238E27FC236}">
                <a16:creationId xmlns:a16="http://schemas.microsoft.com/office/drawing/2014/main" id="{34C4EB39-4EC4-550D-FABC-AD7079AE9610}"/>
              </a:ext>
            </a:extLst>
          </p:cNvPr>
          <p:cNvPicPr>
            <a:picLocks noChangeAspect="1"/>
          </p:cNvPicPr>
          <p:nvPr/>
        </p:nvPicPr>
        <p:blipFill>
          <a:blip r:embed="rId3"/>
          <a:stretch>
            <a:fillRect/>
          </a:stretch>
        </p:blipFill>
        <p:spPr>
          <a:xfrm>
            <a:off x="3861764" y="186622"/>
            <a:ext cx="4352596" cy="4738833"/>
          </a:xfrm>
          <a:prstGeom prst="rect">
            <a:avLst/>
          </a:prstGeom>
        </p:spPr>
      </p:pic>
      <p:sp>
        <p:nvSpPr>
          <p:cNvPr id="5" name="文本框 4">
            <a:extLst>
              <a:ext uri="{FF2B5EF4-FFF2-40B4-BE49-F238E27FC236}">
                <a16:creationId xmlns:a16="http://schemas.microsoft.com/office/drawing/2014/main" id="{1AE4EF2D-5E1D-D1A0-A507-D73A443C7D45}"/>
              </a:ext>
            </a:extLst>
          </p:cNvPr>
          <p:cNvSpPr txBox="1"/>
          <p:nvPr/>
        </p:nvSpPr>
        <p:spPr>
          <a:xfrm>
            <a:off x="278590" y="253372"/>
            <a:ext cx="1017410" cy="307777"/>
          </a:xfrm>
          <a:prstGeom prst="rect">
            <a:avLst/>
          </a:prstGeom>
          <a:solidFill>
            <a:schemeClr val="bg2"/>
          </a:solidFill>
        </p:spPr>
        <p:txBody>
          <a:bodyPr wrap="square" rtlCol="0">
            <a:spAutoFit/>
          </a:bodyPr>
          <a:lstStyle/>
          <a:p>
            <a:r>
              <a:rPr lang="en-US" altLang="zh-CN" dirty="0">
                <a:solidFill>
                  <a:schemeClr val="tx2"/>
                </a:solidFill>
              </a:rPr>
              <a:t>Evaluation</a:t>
            </a:r>
            <a:endParaRPr lang="zh-CN" altLang="en-US" dirty="0">
              <a:solidFill>
                <a:schemeClr val="tx2"/>
              </a:solidFill>
            </a:endParaRPr>
          </a:p>
        </p:txBody>
      </p:sp>
    </p:spTree>
    <p:extLst>
      <p:ext uri="{BB962C8B-B14F-4D97-AF65-F5344CB8AC3E}">
        <p14:creationId xmlns:p14="http://schemas.microsoft.com/office/powerpoint/2010/main" val="24052718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2" name="Rectangle 5">
            <a:extLst>
              <a:ext uri="{FF2B5EF4-FFF2-40B4-BE49-F238E27FC236}">
                <a16:creationId xmlns:a16="http://schemas.microsoft.com/office/drawing/2014/main" id="{3EAEAF36-BBF1-68A9-6862-90C05900D7F7}"/>
              </a:ext>
            </a:extLst>
          </p:cNvPr>
          <p:cNvSpPr/>
          <p:nvPr/>
        </p:nvSpPr>
        <p:spPr>
          <a:xfrm>
            <a:off x="689369" y="1148867"/>
            <a:ext cx="2260601" cy="3640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Target Email</a:t>
            </a:r>
          </a:p>
        </p:txBody>
      </p:sp>
      <p:sp>
        <p:nvSpPr>
          <p:cNvPr id="3" name="Rectangle 6">
            <a:extLst>
              <a:ext uri="{FF2B5EF4-FFF2-40B4-BE49-F238E27FC236}">
                <a16:creationId xmlns:a16="http://schemas.microsoft.com/office/drawing/2014/main" id="{8E06A556-A244-0A00-11D1-A9AF7F347E1D}"/>
              </a:ext>
            </a:extLst>
          </p:cNvPr>
          <p:cNvSpPr/>
          <p:nvPr/>
        </p:nvSpPr>
        <p:spPr>
          <a:xfrm>
            <a:off x="689369" y="1884899"/>
            <a:ext cx="2260601" cy="3640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Email Generated By GPT 3.5</a:t>
            </a:r>
          </a:p>
        </p:txBody>
      </p:sp>
      <p:sp>
        <p:nvSpPr>
          <p:cNvPr id="4" name="Rectangle 7">
            <a:extLst>
              <a:ext uri="{FF2B5EF4-FFF2-40B4-BE49-F238E27FC236}">
                <a16:creationId xmlns:a16="http://schemas.microsoft.com/office/drawing/2014/main" id="{41F305FC-18F2-FA81-12F3-D3D869FBAB5F}"/>
              </a:ext>
            </a:extLst>
          </p:cNvPr>
          <p:cNvSpPr/>
          <p:nvPr/>
        </p:nvSpPr>
        <p:spPr>
          <a:xfrm>
            <a:off x="689369" y="2719433"/>
            <a:ext cx="2260601" cy="427567"/>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Translated Twice By DEEPL</a:t>
            </a:r>
          </a:p>
        </p:txBody>
      </p:sp>
      <p:sp>
        <p:nvSpPr>
          <p:cNvPr id="6" name="Rectangle 11">
            <a:extLst>
              <a:ext uri="{FF2B5EF4-FFF2-40B4-BE49-F238E27FC236}">
                <a16:creationId xmlns:a16="http://schemas.microsoft.com/office/drawing/2014/main" id="{E0AD7492-050A-475A-AD7B-76A88784DEF2}"/>
              </a:ext>
            </a:extLst>
          </p:cNvPr>
          <p:cNvSpPr/>
          <p:nvPr/>
        </p:nvSpPr>
        <p:spPr>
          <a:xfrm>
            <a:off x="689369" y="3557632"/>
            <a:ext cx="2260601" cy="3640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Title</a:t>
            </a:r>
          </a:p>
        </p:txBody>
      </p:sp>
      <p:sp>
        <p:nvSpPr>
          <p:cNvPr id="5" name="TextBox 10">
            <a:extLst>
              <a:ext uri="{FF2B5EF4-FFF2-40B4-BE49-F238E27FC236}">
                <a16:creationId xmlns:a16="http://schemas.microsoft.com/office/drawing/2014/main" id="{58FB6C70-6606-1BF3-883B-79EC81B422E6}"/>
              </a:ext>
            </a:extLst>
          </p:cNvPr>
          <p:cNvSpPr txBox="1"/>
          <p:nvPr/>
        </p:nvSpPr>
        <p:spPr>
          <a:xfrm>
            <a:off x="3792876" y="641035"/>
            <a:ext cx="5114904" cy="1015663"/>
          </a:xfrm>
          <a:prstGeom prst="rect">
            <a:avLst/>
          </a:prstGeom>
          <a:noFill/>
        </p:spPr>
        <p:txBody>
          <a:bodyPr wrap="square" rtlCol="0">
            <a:spAutoFit/>
          </a:bodyPr>
          <a:lstStyle/>
          <a:p>
            <a:r>
              <a:rPr lang="en-US" sz="2000" dirty="0">
                <a:solidFill>
                  <a:schemeClr val="bg2">
                    <a:lumMod val="50000"/>
                  </a:schemeClr>
                </a:solidFill>
                <a:latin typeface="Times New Roman" panose="02020603050405020304" pitchFamily="18" charset="0"/>
                <a:cs typeface="Times New Roman" panose="02020603050405020304" pitchFamily="18" charset="0"/>
              </a:rPr>
              <a:t>Translated Target Email from English to Chinese, then translated Chinese result to English</a:t>
            </a:r>
          </a:p>
        </p:txBody>
      </p:sp>
      <p:sp>
        <p:nvSpPr>
          <p:cNvPr id="8" name="TextBox 9">
            <a:extLst>
              <a:ext uri="{FF2B5EF4-FFF2-40B4-BE49-F238E27FC236}">
                <a16:creationId xmlns:a16="http://schemas.microsoft.com/office/drawing/2014/main" id="{34E2F250-EDBB-7E61-4036-9DDBFAFDA971}"/>
              </a:ext>
            </a:extLst>
          </p:cNvPr>
          <p:cNvSpPr txBox="1"/>
          <p:nvPr/>
        </p:nvSpPr>
        <p:spPr>
          <a:xfrm>
            <a:off x="3792876" y="1716134"/>
            <a:ext cx="5114904" cy="2861732"/>
          </a:xfrm>
          <a:prstGeom prst="rect">
            <a:avLst/>
          </a:prstGeom>
          <a:noFill/>
        </p:spPr>
        <p:txBody>
          <a:bodyPr wrap="square" rtlCol="0">
            <a:noAutofit/>
          </a:bodyPr>
          <a:lstStyle/>
          <a:p>
            <a:r>
              <a:rPr lang="en-US" altLang="zh-CN" sz="1600" b="0" dirty="0">
                <a:effectLst/>
                <a:latin typeface="Times New Roman" panose="02020603050405020304" pitchFamily="18" charset="0"/>
                <a:cs typeface="Times New Roman" panose="02020603050405020304" pitchFamily="18" charset="0"/>
              </a:rPr>
              <a:t>Subject Boost your piano skills - exclusive insider discount! Hey [name], want to unleash your piano potential? As a male college student and a passionate piano player, I understand your love for music. That's why I'm excited to offer you exclusive piano lessons to fit your busy student schedule. Master your favorite melodies, perfect your technique, and gain a deeper understanding of music theory while enjoying a flexible lesson plan tailored to your goals. Let's embark on a musical journey together! Places are limited, so sign up soon! RSVP now for more details and irresistible offers. Keep playing and shine! [your name]</a:t>
            </a:r>
          </a:p>
          <a:p>
            <a:endParaRPr lang="en-US" sz="1600"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EA097FE6-D44B-88D0-4F24-7DAD80CF053C}"/>
              </a:ext>
            </a:extLst>
          </p:cNvPr>
          <p:cNvSpPr txBox="1"/>
          <p:nvPr/>
        </p:nvSpPr>
        <p:spPr>
          <a:xfrm>
            <a:off x="278590" y="253372"/>
            <a:ext cx="1017410" cy="307777"/>
          </a:xfrm>
          <a:prstGeom prst="rect">
            <a:avLst/>
          </a:prstGeom>
          <a:solidFill>
            <a:schemeClr val="bg2"/>
          </a:solidFill>
        </p:spPr>
        <p:txBody>
          <a:bodyPr wrap="square" rtlCol="0">
            <a:spAutoFit/>
          </a:bodyPr>
          <a:lstStyle/>
          <a:p>
            <a:r>
              <a:rPr lang="en-US" altLang="zh-CN" dirty="0">
                <a:solidFill>
                  <a:schemeClr val="tx2"/>
                </a:solidFill>
              </a:rPr>
              <a:t>Evaluation</a:t>
            </a:r>
            <a:endParaRPr lang="zh-CN" altLang="en-US" dirty="0">
              <a:solidFill>
                <a:schemeClr val="tx2"/>
              </a:solidFill>
            </a:endParaRPr>
          </a:p>
        </p:txBody>
      </p:sp>
    </p:spTree>
    <p:extLst>
      <p:ext uri="{BB962C8B-B14F-4D97-AF65-F5344CB8AC3E}">
        <p14:creationId xmlns:p14="http://schemas.microsoft.com/office/powerpoint/2010/main" val="3029165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2" name="Rectangle 5">
            <a:extLst>
              <a:ext uri="{FF2B5EF4-FFF2-40B4-BE49-F238E27FC236}">
                <a16:creationId xmlns:a16="http://schemas.microsoft.com/office/drawing/2014/main" id="{3EAEAF36-BBF1-68A9-6862-90C05900D7F7}"/>
              </a:ext>
            </a:extLst>
          </p:cNvPr>
          <p:cNvSpPr/>
          <p:nvPr/>
        </p:nvSpPr>
        <p:spPr>
          <a:xfrm>
            <a:off x="689369" y="1148867"/>
            <a:ext cx="2260601" cy="3640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Target Email</a:t>
            </a:r>
          </a:p>
        </p:txBody>
      </p:sp>
      <p:sp>
        <p:nvSpPr>
          <p:cNvPr id="3" name="Rectangle 6">
            <a:extLst>
              <a:ext uri="{FF2B5EF4-FFF2-40B4-BE49-F238E27FC236}">
                <a16:creationId xmlns:a16="http://schemas.microsoft.com/office/drawing/2014/main" id="{8E06A556-A244-0A00-11D1-A9AF7F347E1D}"/>
              </a:ext>
            </a:extLst>
          </p:cNvPr>
          <p:cNvSpPr/>
          <p:nvPr/>
        </p:nvSpPr>
        <p:spPr>
          <a:xfrm>
            <a:off x="689369" y="1884899"/>
            <a:ext cx="2260601" cy="3640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Email Generated By GPT 3.5</a:t>
            </a:r>
          </a:p>
        </p:txBody>
      </p:sp>
      <p:sp>
        <p:nvSpPr>
          <p:cNvPr id="4" name="Rectangle 7">
            <a:extLst>
              <a:ext uri="{FF2B5EF4-FFF2-40B4-BE49-F238E27FC236}">
                <a16:creationId xmlns:a16="http://schemas.microsoft.com/office/drawing/2014/main" id="{41F305FC-18F2-FA81-12F3-D3D869FBAB5F}"/>
              </a:ext>
            </a:extLst>
          </p:cNvPr>
          <p:cNvSpPr/>
          <p:nvPr/>
        </p:nvSpPr>
        <p:spPr>
          <a:xfrm>
            <a:off x="689369" y="2719433"/>
            <a:ext cx="2260601" cy="427567"/>
          </a:xfrm>
          <a:prstGeom prst="rect">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Translated Twice By DEEPL</a:t>
            </a:r>
          </a:p>
        </p:txBody>
      </p:sp>
      <p:sp>
        <p:nvSpPr>
          <p:cNvPr id="6" name="Rectangle 11">
            <a:extLst>
              <a:ext uri="{FF2B5EF4-FFF2-40B4-BE49-F238E27FC236}">
                <a16:creationId xmlns:a16="http://schemas.microsoft.com/office/drawing/2014/main" id="{E0AD7492-050A-475A-AD7B-76A88784DEF2}"/>
              </a:ext>
            </a:extLst>
          </p:cNvPr>
          <p:cNvSpPr/>
          <p:nvPr/>
        </p:nvSpPr>
        <p:spPr>
          <a:xfrm>
            <a:off x="689369" y="3557632"/>
            <a:ext cx="2260601" cy="364067"/>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50" dirty="0">
                <a:latin typeface="Times New Roman" panose="02020603050405020304" pitchFamily="18" charset="0"/>
                <a:cs typeface="Times New Roman" panose="02020603050405020304" pitchFamily="18" charset="0"/>
              </a:rPr>
              <a:t>Title</a:t>
            </a:r>
          </a:p>
        </p:txBody>
      </p:sp>
      <p:sp>
        <p:nvSpPr>
          <p:cNvPr id="5" name="TextBox 10">
            <a:extLst>
              <a:ext uri="{FF2B5EF4-FFF2-40B4-BE49-F238E27FC236}">
                <a16:creationId xmlns:a16="http://schemas.microsoft.com/office/drawing/2014/main" id="{58FB6C70-6606-1BF3-883B-79EC81B422E6}"/>
              </a:ext>
            </a:extLst>
          </p:cNvPr>
          <p:cNvSpPr txBox="1"/>
          <p:nvPr/>
        </p:nvSpPr>
        <p:spPr>
          <a:xfrm>
            <a:off x="3813378" y="2024332"/>
            <a:ext cx="5014887" cy="400110"/>
          </a:xfrm>
          <a:prstGeom prst="rect">
            <a:avLst/>
          </a:prstGeom>
          <a:noFill/>
        </p:spPr>
        <p:txBody>
          <a:bodyPr wrap="square" rtlCol="0">
            <a:spAutoFit/>
          </a:bodyPr>
          <a:lstStyle/>
          <a:p>
            <a:r>
              <a:rPr lang="en-US" sz="2000" dirty="0">
                <a:solidFill>
                  <a:schemeClr val="bg2">
                    <a:lumMod val="50000"/>
                  </a:schemeClr>
                </a:solidFill>
                <a:latin typeface="Times New Roman" panose="02020603050405020304" pitchFamily="18" charset="0"/>
                <a:cs typeface="Times New Roman" panose="02020603050405020304" pitchFamily="18" charset="0"/>
              </a:rPr>
              <a:t>Only keep the target email title</a:t>
            </a:r>
          </a:p>
        </p:txBody>
      </p:sp>
      <p:sp>
        <p:nvSpPr>
          <p:cNvPr id="8" name="TextBox 9">
            <a:extLst>
              <a:ext uri="{FF2B5EF4-FFF2-40B4-BE49-F238E27FC236}">
                <a16:creationId xmlns:a16="http://schemas.microsoft.com/office/drawing/2014/main" id="{34E2F250-EDBB-7E61-4036-9DDBFAFDA971}"/>
              </a:ext>
            </a:extLst>
          </p:cNvPr>
          <p:cNvSpPr txBox="1"/>
          <p:nvPr/>
        </p:nvSpPr>
        <p:spPr>
          <a:xfrm>
            <a:off x="3813378" y="2676093"/>
            <a:ext cx="5014886" cy="2861732"/>
          </a:xfrm>
          <a:prstGeom prst="rect">
            <a:avLst/>
          </a:prstGeom>
          <a:noFill/>
        </p:spPr>
        <p:txBody>
          <a:bodyPr wrap="square" rtlCol="0">
            <a:noAutofit/>
          </a:bodyPr>
          <a:lstStyle/>
          <a:p>
            <a:r>
              <a:rPr lang="en-US" altLang="zh-CN" sz="1600" b="0" dirty="0">
                <a:effectLst/>
                <a:latin typeface="Times New Roman" panose="02020603050405020304" pitchFamily="18" charset="0"/>
                <a:cs typeface="Times New Roman" panose="02020603050405020304" pitchFamily="18" charset="0"/>
              </a:rPr>
              <a:t>Subject: Elevate Your Piano Skills - Exclusive Offer Inside!</a:t>
            </a:r>
            <a:endParaRPr lang="en-US" altLang="zh-CN"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6624EE7B-8892-E8AB-C4BC-EBCFFC3608AF}"/>
              </a:ext>
            </a:extLst>
          </p:cNvPr>
          <p:cNvSpPr txBox="1"/>
          <p:nvPr/>
        </p:nvSpPr>
        <p:spPr>
          <a:xfrm>
            <a:off x="278590" y="253372"/>
            <a:ext cx="1017410" cy="307777"/>
          </a:xfrm>
          <a:prstGeom prst="rect">
            <a:avLst/>
          </a:prstGeom>
          <a:solidFill>
            <a:schemeClr val="bg2"/>
          </a:solidFill>
        </p:spPr>
        <p:txBody>
          <a:bodyPr wrap="square" rtlCol="0">
            <a:spAutoFit/>
          </a:bodyPr>
          <a:lstStyle/>
          <a:p>
            <a:r>
              <a:rPr lang="en-US" altLang="zh-CN" dirty="0">
                <a:solidFill>
                  <a:schemeClr val="tx2"/>
                </a:solidFill>
              </a:rPr>
              <a:t>Evaluation</a:t>
            </a:r>
            <a:endParaRPr lang="zh-CN" altLang="en-US" dirty="0">
              <a:solidFill>
                <a:schemeClr val="tx2"/>
              </a:solidFill>
            </a:endParaRPr>
          </a:p>
        </p:txBody>
      </p:sp>
    </p:spTree>
    <p:extLst>
      <p:ext uri="{BB962C8B-B14F-4D97-AF65-F5344CB8AC3E}">
        <p14:creationId xmlns:p14="http://schemas.microsoft.com/office/powerpoint/2010/main" val="38947112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262428" y="438748"/>
            <a:ext cx="4977945" cy="1077218"/>
          </a:xfrm>
          <a:prstGeom prst="rect">
            <a:avLst/>
          </a:prstGeom>
          <a:noFill/>
        </p:spPr>
        <p:txBody>
          <a:bodyPr wrap="square" rtlCol="0">
            <a:spAutoFit/>
          </a:bodyPr>
          <a:lstStyle/>
          <a:p>
            <a:r>
              <a:rPr lang="en-US" altLang="zh-CN" sz="3200" dirty="0">
                <a:solidFill>
                  <a:schemeClr val="bg2">
                    <a:lumMod val="50000"/>
                  </a:schemeClr>
                </a:solidFill>
                <a:latin typeface="Times New Roman" panose="02020603050405020304" pitchFamily="18" charset="0"/>
                <a:cs typeface="Times New Roman" panose="02020603050405020304" pitchFamily="18" charset="0"/>
              </a:rPr>
              <a:t>BLEU </a:t>
            </a:r>
            <a:r>
              <a:rPr lang="en-US" altLang="zh-CN" sz="1200" dirty="0">
                <a:solidFill>
                  <a:srgbClr val="4D5156"/>
                </a:solidFill>
                <a:latin typeface="Times New Roman" panose="02020603050405020304" pitchFamily="18" charset="0"/>
                <a:cs typeface="Times New Roman" panose="02020603050405020304" pitchFamily="18" charset="0"/>
              </a:rPr>
              <a:t>Bilingual</a:t>
            </a:r>
            <a:r>
              <a:rPr lang="en-US" altLang="zh-CN" sz="1200" b="0" i="0" dirty="0">
                <a:solidFill>
                  <a:srgbClr val="001D35"/>
                </a:solidFill>
                <a:effectLst/>
                <a:latin typeface="Times New Roman" panose="02020603050405020304" pitchFamily="18" charset="0"/>
                <a:cs typeface="Times New Roman" panose="02020603050405020304" pitchFamily="18" charset="0"/>
              </a:rPr>
              <a:t> Evaluation Understudy</a:t>
            </a:r>
            <a:endParaRPr lang="en-US" altLang="zh-CN" sz="1200" dirty="0">
              <a:latin typeface="Times New Roman" panose="02020603050405020304" pitchFamily="18" charset="0"/>
              <a:cs typeface="Times New Roman" panose="02020603050405020304" pitchFamily="18" charset="0"/>
            </a:endParaRPr>
          </a:p>
          <a:p>
            <a:endParaRPr lang="en-US" altLang="zh-CN" sz="32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3A3CE295-9707-D6D7-3924-F6E04CD922B4}"/>
              </a:ext>
            </a:extLst>
          </p:cNvPr>
          <p:cNvSpPr txBox="1"/>
          <p:nvPr/>
        </p:nvSpPr>
        <p:spPr>
          <a:xfrm>
            <a:off x="229624" y="1103589"/>
            <a:ext cx="8619144" cy="2031325"/>
          </a:xfrm>
          <a:prstGeom prst="rect">
            <a:avLst/>
          </a:prstGeom>
          <a:noFill/>
        </p:spPr>
        <p:txBody>
          <a:bodyPr wrap="square">
            <a:spAutoFit/>
          </a:bodyPr>
          <a:lstStyle/>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Purpose</a:t>
            </a:r>
            <a:r>
              <a:rPr lang="en-US" altLang="zh-CN" b="0" i="0" dirty="0">
                <a:solidFill>
                  <a:srgbClr val="0D0D0D"/>
                </a:solidFill>
                <a:effectLst/>
                <a:latin typeface="Times New Roman" panose="02020603050405020304" pitchFamily="18" charset="0"/>
                <a:cs typeface="Times New Roman" panose="02020603050405020304" pitchFamily="18" charset="0"/>
              </a:rPr>
              <a:t>: BLEU is a metric for evaluating a machine-translated text compared to one or more reference translations. It quantifies how close the machine translation is to human translation.</a:t>
            </a:r>
          </a:p>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Methodology</a:t>
            </a:r>
            <a:r>
              <a:rPr lang="en-US" altLang="zh-CN" b="0" i="0" dirty="0">
                <a:solidFill>
                  <a:srgbClr val="0D0D0D"/>
                </a:solidFill>
                <a:effectLst/>
                <a:latin typeface="Times New Roman" panose="02020603050405020304" pitchFamily="18" charset="0"/>
                <a:cs typeface="Times New Roman" panose="02020603050405020304" pitchFamily="18" charset="0"/>
              </a:rPr>
              <a:t>: BLEU assesses the quality of translation by calculating the precision of matched n-grams (a sequence of 'n' words) between the machine-generated text and the reference texts. It also incorporates a brevity penalty to discourage overly short translations.</a:t>
            </a:r>
          </a:p>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Usefulness</a:t>
            </a:r>
            <a:r>
              <a:rPr lang="en-US" altLang="zh-CN" b="0" i="0" dirty="0">
                <a:solidFill>
                  <a:srgbClr val="0D0D0D"/>
                </a:solidFill>
                <a:effectLst/>
                <a:latin typeface="Times New Roman" panose="02020603050405020304" pitchFamily="18" charset="0"/>
                <a:cs typeface="Times New Roman" panose="02020603050405020304" pitchFamily="18" charset="0"/>
              </a:rPr>
              <a:t>: Widely used in natural language processing, BLEU provides a quick and effective way to measure the performance of text translation models, helping developers improve and refine translation systems.</a:t>
            </a:r>
          </a:p>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Limitations</a:t>
            </a:r>
            <a:r>
              <a:rPr lang="en-US" altLang="zh-CN" b="0" i="0" dirty="0">
                <a:solidFill>
                  <a:srgbClr val="0D0D0D"/>
                </a:solidFill>
                <a:effectLst/>
                <a:latin typeface="Times New Roman" panose="02020603050405020304" pitchFamily="18" charset="0"/>
                <a:cs typeface="Times New Roman" panose="02020603050405020304" pitchFamily="18" charset="0"/>
              </a:rPr>
              <a:t>: While BLEU is popular, it has limitations. It primarily focuses on lexical similarity rather than meaning and doesn't account for grammatical structure or semantic coherence</a:t>
            </a:r>
            <a:endParaRPr lang="zh-CN" altLang="en-US" dirty="0">
              <a:latin typeface="Times New Roman" panose="02020603050405020304" pitchFamily="18" charset="0"/>
              <a:cs typeface="Times New Roman" panose="02020603050405020304" pitchFamily="18" charset="0"/>
            </a:endParaRPr>
          </a:p>
        </p:txBody>
      </p:sp>
      <p:graphicFrame>
        <p:nvGraphicFramePr>
          <p:cNvPr id="8" name="Table 10">
            <a:extLst>
              <a:ext uri="{FF2B5EF4-FFF2-40B4-BE49-F238E27FC236}">
                <a16:creationId xmlns:a16="http://schemas.microsoft.com/office/drawing/2014/main" id="{6DC565B5-4CC4-43F0-8CCD-53C85C7997CB}"/>
              </a:ext>
            </a:extLst>
          </p:cNvPr>
          <p:cNvGraphicFramePr>
            <a:graphicFrameLocks noGrp="1"/>
          </p:cNvGraphicFramePr>
          <p:nvPr>
            <p:extLst>
              <p:ext uri="{D42A27DB-BD31-4B8C-83A1-F6EECF244321}">
                <p14:modId xmlns:p14="http://schemas.microsoft.com/office/powerpoint/2010/main" val="3608299429"/>
              </p:ext>
            </p:extLst>
          </p:nvPr>
        </p:nvGraphicFramePr>
        <p:xfrm>
          <a:off x="262428" y="3294832"/>
          <a:ext cx="8651952" cy="1570937"/>
        </p:xfrm>
        <a:graphic>
          <a:graphicData uri="http://schemas.openxmlformats.org/drawingml/2006/table">
            <a:tbl>
              <a:tblPr firstRow="1" bandRow="1">
                <a:tableStyleId>{BDBED569-4797-4DF1-A0F4-6AAB3CD982D8}</a:tableStyleId>
              </a:tblPr>
              <a:tblGrid>
                <a:gridCol w="2162988">
                  <a:extLst>
                    <a:ext uri="{9D8B030D-6E8A-4147-A177-3AD203B41FA5}">
                      <a16:colId xmlns:a16="http://schemas.microsoft.com/office/drawing/2014/main" val="3875242036"/>
                    </a:ext>
                  </a:extLst>
                </a:gridCol>
                <a:gridCol w="2162988">
                  <a:extLst>
                    <a:ext uri="{9D8B030D-6E8A-4147-A177-3AD203B41FA5}">
                      <a16:colId xmlns:a16="http://schemas.microsoft.com/office/drawing/2014/main" val="4118891941"/>
                    </a:ext>
                  </a:extLst>
                </a:gridCol>
                <a:gridCol w="2162988">
                  <a:extLst>
                    <a:ext uri="{9D8B030D-6E8A-4147-A177-3AD203B41FA5}">
                      <a16:colId xmlns:a16="http://schemas.microsoft.com/office/drawing/2014/main" val="1867250739"/>
                    </a:ext>
                  </a:extLst>
                </a:gridCol>
                <a:gridCol w="2162988">
                  <a:extLst>
                    <a:ext uri="{9D8B030D-6E8A-4147-A177-3AD203B41FA5}">
                      <a16:colId xmlns:a16="http://schemas.microsoft.com/office/drawing/2014/main" val="3876769345"/>
                    </a:ext>
                  </a:extLst>
                </a:gridCol>
              </a:tblGrid>
              <a:tr h="180010">
                <a:tc>
                  <a:txBody>
                    <a:bodyPr/>
                    <a:lstStyle/>
                    <a:p>
                      <a:endParaRPr lang="en-US" sz="1000" dirty="0">
                        <a:solidFill>
                          <a:sysClr val="windowText" lastClr="000000"/>
                        </a:solidFill>
                      </a:endParaRPr>
                    </a:p>
                  </a:txBody>
                  <a:tcPr>
                    <a:solidFill>
                      <a:schemeClr val="bg2">
                        <a:lumMod val="60000"/>
                        <a:lumOff val="40000"/>
                      </a:schemeClr>
                    </a:solidFill>
                  </a:tcPr>
                </a:tc>
                <a:tc>
                  <a:txBody>
                    <a:bodyPr/>
                    <a:lstStyle/>
                    <a:p>
                      <a:r>
                        <a:rPr lang="en-US" sz="1000" dirty="0">
                          <a:solidFill>
                            <a:sysClr val="windowText" lastClr="000000"/>
                          </a:solidFill>
                        </a:rPr>
                        <a:t>BLEU</a:t>
                      </a:r>
                    </a:p>
                  </a:txBody>
                  <a:tcPr>
                    <a:solidFill>
                      <a:schemeClr val="bg2">
                        <a:lumMod val="60000"/>
                        <a:lumOff val="40000"/>
                      </a:schemeClr>
                    </a:solidFill>
                  </a:tcPr>
                </a:tc>
                <a:tc>
                  <a:txBody>
                    <a:bodyPr/>
                    <a:lstStyle/>
                    <a:p>
                      <a:r>
                        <a:rPr lang="en-US" sz="1000" dirty="0">
                          <a:solidFill>
                            <a:sysClr val="windowText" lastClr="000000"/>
                          </a:solidFill>
                        </a:rPr>
                        <a:t>BERT</a:t>
                      </a:r>
                    </a:p>
                  </a:txBody>
                  <a:tcPr>
                    <a:solidFill>
                      <a:schemeClr val="bg2">
                        <a:lumMod val="60000"/>
                        <a:lumOff val="40000"/>
                      </a:schemeClr>
                    </a:solidFill>
                  </a:tcPr>
                </a:tc>
                <a:tc>
                  <a:txBody>
                    <a:bodyPr/>
                    <a:lstStyle/>
                    <a:p>
                      <a:r>
                        <a:rPr lang="en-US" sz="1000" dirty="0">
                          <a:solidFill>
                            <a:sysClr val="windowText" lastClr="000000"/>
                          </a:solidFill>
                        </a:rPr>
                        <a:t>ROUGE</a:t>
                      </a:r>
                    </a:p>
                  </a:txBody>
                  <a:tcPr>
                    <a:solidFill>
                      <a:schemeClr val="bg2">
                        <a:lumMod val="60000"/>
                        <a:lumOff val="40000"/>
                      </a:schemeClr>
                    </a:solidFill>
                  </a:tcPr>
                </a:tc>
                <a:extLst>
                  <a:ext uri="{0D108BD9-81ED-4DB2-BD59-A6C34878D82A}">
                    <a16:rowId xmlns:a16="http://schemas.microsoft.com/office/drawing/2014/main" val="3630078987"/>
                  </a:ext>
                </a:extLst>
              </a:tr>
              <a:tr h="180010">
                <a:tc>
                  <a:txBody>
                    <a:bodyPr/>
                    <a:lstStyle/>
                    <a:p>
                      <a:r>
                        <a:rPr lang="en-US" sz="1000" dirty="0">
                          <a:solidFill>
                            <a:sysClr val="windowText" lastClr="000000"/>
                          </a:solidFill>
                        </a:rPr>
                        <a:t>Target</a:t>
                      </a:r>
                    </a:p>
                  </a:txBody>
                  <a:tcPr>
                    <a:solidFill>
                      <a:schemeClr val="bg2">
                        <a:lumMod val="60000"/>
                        <a:lumOff val="40000"/>
                      </a:schemeClr>
                    </a:solidFill>
                  </a:tcPr>
                </a:tc>
                <a:tc>
                  <a:txBody>
                    <a:bodyPr/>
                    <a:lstStyle/>
                    <a:p>
                      <a:r>
                        <a:rPr lang="en-US" sz="1000" dirty="0">
                          <a:solidFill>
                            <a:sysClr val="windowText" lastClr="000000"/>
                          </a:solidFill>
                        </a:rPr>
                        <a:t>1.0</a:t>
                      </a:r>
                    </a:p>
                  </a:txBody>
                  <a:tcPr>
                    <a:solidFill>
                      <a:schemeClr val="bg2">
                        <a:lumMod val="60000"/>
                        <a:lumOff val="40000"/>
                      </a:schemeClr>
                    </a:solidFill>
                  </a:tcPr>
                </a:tc>
                <a:tc>
                  <a:txBody>
                    <a:bodyPr/>
                    <a:lstStyle/>
                    <a:p>
                      <a:r>
                        <a:rPr lang="en-US" sz="1000" dirty="0">
                          <a:solidFill>
                            <a:sysClr val="windowText" lastClr="000000"/>
                          </a:solidFill>
                        </a:rPr>
                        <a:t>1.0</a:t>
                      </a:r>
                    </a:p>
                  </a:txBody>
                  <a:tcPr>
                    <a:solidFill>
                      <a:schemeClr val="bg2">
                        <a:lumMod val="60000"/>
                        <a:lumOff val="40000"/>
                      </a:schemeClr>
                    </a:solidFill>
                  </a:tcPr>
                </a:tc>
                <a:tc>
                  <a:txBody>
                    <a:bodyPr/>
                    <a:lstStyle/>
                    <a:p>
                      <a:r>
                        <a:rPr lang="en-US" sz="1000" dirty="0">
                          <a:solidFill>
                            <a:sysClr val="windowText" lastClr="000000"/>
                          </a:solidFill>
                        </a:rPr>
                        <a:t>1.0</a:t>
                      </a:r>
                    </a:p>
                  </a:txBody>
                  <a:tcPr>
                    <a:solidFill>
                      <a:schemeClr val="bg2">
                        <a:lumMod val="60000"/>
                        <a:lumOff val="40000"/>
                      </a:schemeClr>
                    </a:solidFill>
                  </a:tcPr>
                </a:tc>
                <a:extLst>
                  <a:ext uri="{0D108BD9-81ED-4DB2-BD59-A6C34878D82A}">
                    <a16:rowId xmlns:a16="http://schemas.microsoft.com/office/drawing/2014/main" val="141292583"/>
                  </a:ext>
                </a:extLst>
              </a:tr>
              <a:tr h="216012">
                <a:tc>
                  <a:txBody>
                    <a:bodyPr/>
                    <a:lstStyle/>
                    <a:p>
                      <a:r>
                        <a:rPr lang="en-US" sz="1000" dirty="0">
                          <a:solidFill>
                            <a:sysClr val="windowText" lastClr="000000"/>
                          </a:solidFill>
                        </a:rPr>
                        <a:t>GPT3.5</a:t>
                      </a:r>
                    </a:p>
                  </a:txBody>
                  <a:tcPr>
                    <a:solidFill>
                      <a:schemeClr val="bg2">
                        <a:lumMod val="60000"/>
                        <a:lumOff val="40000"/>
                      </a:schemeClr>
                    </a:solidFill>
                  </a:tcPr>
                </a:tc>
                <a:tc>
                  <a:txBody>
                    <a:bodyPr/>
                    <a:lstStyle/>
                    <a:p>
                      <a:r>
                        <a:rPr lang="en-US" sz="1100" b="0" kern="1200" dirty="0">
                          <a:solidFill>
                            <a:sysClr val="windowText" lastClr="000000"/>
                          </a:solidFill>
                          <a:effectLst/>
                        </a:rPr>
                        <a:t>0.052389</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0.843668</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0.316623</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3336386197"/>
                  </a:ext>
                </a:extLst>
              </a:tr>
              <a:tr h="306017">
                <a:tc>
                  <a:txBody>
                    <a:bodyPr/>
                    <a:lstStyle/>
                    <a:p>
                      <a:r>
                        <a:rPr lang="en-US" sz="1000" dirty="0">
                          <a:solidFill>
                            <a:sysClr val="windowText" lastClr="000000"/>
                          </a:solidFill>
                        </a:rPr>
                        <a:t>Translated Twice</a:t>
                      </a:r>
                    </a:p>
                  </a:txBody>
                  <a:tcPr>
                    <a:solidFill>
                      <a:schemeClr val="bg2">
                        <a:lumMod val="60000"/>
                        <a:lumOff val="40000"/>
                      </a:schemeClr>
                    </a:solidFill>
                  </a:tcPr>
                </a:tc>
                <a:tc>
                  <a:txBody>
                    <a:bodyPr/>
                    <a:lstStyle/>
                    <a:p>
                      <a:r>
                        <a:rPr lang="en-US" sz="1100" b="0" kern="1200" dirty="0">
                          <a:solidFill>
                            <a:sysClr val="windowText" lastClr="000000"/>
                          </a:solidFill>
                          <a:effectLst/>
                        </a:rPr>
                        <a:t>0.564568</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0.96876</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0.819048</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501076542"/>
                  </a:ext>
                </a:extLst>
              </a:tr>
              <a:tr h="216012">
                <a:tc>
                  <a:txBody>
                    <a:bodyPr/>
                    <a:lstStyle/>
                    <a:p>
                      <a:r>
                        <a:rPr lang="en-US" sz="1000" dirty="0">
                          <a:solidFill>
                            <a:sysClr val="windowText" lastClr="000000"/>
                          </a:solidFill>
                        </a:rPr>
                        <a:t>Title</a:t>
                      </a:r>
                    </a:p>
                  </a:txBody>
                  <a:tcPr>
                    <a:solidFill>
                      <a:schemeClr val="bg2">
                        <a:lumMod val="60000"/>
                        <a:lumOff val="40000"/>
                      </a:schemeClr>
                    </a:solidFill>
                  </a:tcPr>
                </a:tc>
                <a:tc>
                  <a:txBody>
                    <a:bodyPr/>
                    <a:lstStyle/>
                    <a:p>
                      <a:r>
                        <a:rPr lang="en-US" sz="1100" b="0" kern="1200" dirty="0">
                          <a:solidFill>
                            <a:sysClr val="windowText" lastClr="000000"/>
                          </a:solidFill>
                          <a:effectLst/>
                        </a:rPr>
                        <a:t>0.000041</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0.954038</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0.140351</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2111765201"/>
                  </a:ext>
                </a:extLst>
              </a:tr>
              <a:tr h="216012">
                <a:tc>
                  <a:txBody>
                    <a:bodyPr/>
                    <a:lstStyle/>
                    <a:p>
                      <a:r>
                        <a:rPr lang="en-US" sz="1000" dirty="0">
                          <a:solidFill>
                            <a:sysClr val="windowText" lastClr="000000"/>
                          </a:solidFill>
                        </a:rPr>
                        <a:t>X</a:t>
                      </a:r>
                    </a:p>
                  </a:txBody>
                  <a:tcPr>
                    <a:solidFill>
                      <a:schemeClr val="bg2">
                        <a:lumMod val="60000"/>
                        <a:lumOff val="40000"/>
                      </a:schemeClr>
                    </a:solidFill>
                  </a:tcPr>
                </a:tc>
                <a:tc>
                  <a:txBody>
                    <a:bodyPr/>
                    <a:lstStyle/>
                    <a:p>
                      <a:r>
                        <a:rPr lang="en-US" sz="1000" dirty="0">
                          <a:solidFill>
                            <a:sysClr val="windowText" lastClr="000000"/>
                          </a:solidFill>
                        </a:rPr>
                        <a:t>0.0</a:t>
                      </a:r>
                    </a:p>
                  </a:txBody>
                  <a:tcPr>
                    <a:solidFill>
                      <a:schemeClr val="bg2">
                        <a:lumMod val="60000"/>
                        <a:lumOff val="40000"/>
                      </a:schemeClr>
                    </a:solidFill>
                  </a:tcPr>
                </a:tc>
                <a:tc>
                  <a:txBody>
                    <a:bodyPr/>
                    <a:lstStyle/>
                    <a:p>
                      <a:r>
                        <a:rPr lang="en-US" sz="1100" b="0" kern="1200" dirty="0">
                          <a:solidFill>
                            <a:sysClr val="windowText" lastClr="000000"/>
                          </a:solidFill>
                          <a:effectLst/>
                        </a:rPr>
                        <a:t>0.774057</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0.0</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3541664645"/>
                  </a:ext>
                </a:extLst>
              </a:tr>
            </a:tbl>
          </a:graphicData>
        </a:graphic>
      </p:graphicFrame>
      <p:sp>
        <p:nvSpPr>
          <p:cNvPr id="2" name="文本框 1">
            <a:extLst>
              <a:ext uri="{FF2B5EF4-FFF2-40B4-BE49-F238E27FC236}">
                <a16:creationId xmlns:a16="http://schemas.microsoft.com/office/drawing/2014/main" id="{24C9B030-B18B-D422-F633-808D6A0FBBB8}"/>
              </a:ext>
            </a:extLst>
          </p:cNvPr>
          <p:cNvSpPr txBox="1"/>
          <p:nvPr/>
        </p:nvSpPr>
        <p:spPr>
          <a:xfrm>
            <a:off x="262428" y="130971"/>
            <a:ext cx="1017410" cy="307777"/>
          </a:xfrm>
          <a:prstGeom prst="rect">
            <a:avLst/>
          </a:prstGeom>
          <a:solidFill>
            <a:schemeClr val="bg2"/>
          </a:solidFill>
        </p:spPr>
        <p:txBody>
          <a:bodyPr wrap="square" rtlCol="0">
            <a:spAutoFit/>
          </a:bodyPr>
          <a:lstStyle/>
          <a:p>
            <a:r>
              <a:rPr lang="en-US" altLang="zh-CN" dirty="0">
                <a:solidFill>
                  <a:schemeClr val="tx2"/>
                </a:solidFill>
              </a:rPr>
              <a:t>Evaluation</a:t>
            </a:r>
            <a:endParaRPr lang="zh-CN" altLang="en-US" dirty="0">
              <a:solidFill>
                <a:schemeClr val="tx2"/>
              </a:solidFill>
            </a:endParaRPr>
          </a:p>
        </p:txBody>
      </p:sp>
    </p:spTree>
    <p:extLst>
      <p:ext uri="{BB962C8B-B14F-4D97-AF65-F5344CB8AC3E}">
        <p14:creationId xmlns:p14="http://schemas.microsoft.com/office/powerpoint/2010/main" val="26700829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246026" y="405166"/>
            <a:ext cx="6179376" cy="584775"/>
          </a:xfrm>
          <a:prstGeom prst="rect">
            <a:avLst/>
          </a:prstGeom>
          <a:noFill/>
        </p:spPr>
        <p:txBody>
          <a:bodyPr wrap="square" rtlCol="0">
            <a:spAutoFit/>
          </a:bodyPr>
          <a:lstStyle/>
          <a:p>
            <a:r>
              <a:rPr lang="en-US" altLang="zh-CN" sz="3200" dirty="0">
                <a:solidFill>
                  <a:schemeClr val="bg2">
                    <a:lumMod val="50000"/>
                  </a:schemeClr>
                </a:solidFill>
                <a:latin typeface="Times New Roman" panose="02020603050405020304" pitchFamily="18" charset="0"/>
                <a:cs typeface="Times New Roman" panose="02020603050405020304" pitchFamily="18" charset="0"/>
              </a:rPr>
              <a:t>BERT </a:t>
            </a:r>
            <a:r>
              <a:rPr lang="en-US" altLang="zh-CN" sz="1200" b="0" i="0" dirty="0">
                <a:solidFill>
                  <a:srgbClr val="4D5156"/>
                </a:solidFill>
                <a:effectLst/>
                <a:latin typeface="Times New Roman" panose="02020603050405020304" pitchFamily="18" charset="0"/>
                <a:cs typeface="Times New Roman" panose="02020603050405020304" pitchFamily="18" charset="0"/>
              </a:rPr>
              <a:t>Bidirectional Encoder Representations from Transformers</a:t>
            </a:r>
            <a:endParaRPr lang="en-US" altLang="zh-CN" sz="1200"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3A3CE295-9707-D6D7-3924-F6E04CD922B4}"/>
              </a:ext>
            </a:extLst>
          </p:cNvPr>
          <p:cNvSpPr txBox="1"/>
          <p:nvPr/>
        </p:nvSpPr>
        <p:spPr>
          <a:xfrm>
            <a:off x="229624" y="1103589"/>
            <a:ext cx="8619144" cy="2462213"/>
          </a:xfrm>
          <a:prstGeom prst="rect">
            <a:avLst/>
          </a:prstGeom>
          <a:noFill/>
        </p:spPr>
        <p:txBody>
          <a:bodyPr wrap="square">
            <a:spAutoFit/>
          </a:bodyPr>
          <a:lstStyle/>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Purpose</a:t>
            </a:r>
            <a:r>
              <a:rPr lang="en-US" altLang="zh-CN" b="0" i="0" dirty="0">
                <a:solidFill>
                  <a:srgbClr val="0D0D0D"/>
                </a:solidFill>
                <a:effectLst/>
                <a:latin typeface="Times New Roman" panose="02020603050405020304" pitchFamily="18" charset="0"/>
                <a:cs typeface="Times New Roman" panose="02020603050405020304" pitchFamily="18" charset="0"/>
              </a:rPr>
              <a:t>: BERT is a groundbreaking model in natural language processing that revolutionized how machines understand human language. It uses deep learning to interpret the context of words in a sentence more effectively than previous models.</a:t>
            </a:r>
          </a:p>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Methodology</a:t>
            </a:r>
            <a:r>
              <a:rPr lang="en-US" altLang="zh-CN" b="0" i="0" dirty="0">
                <a:solidFill>
                  <a:srgbClr val="0D0D0D"/>
                </a:solidFill>
                <a:effectLst/>
                <a:latin typeface="Times New Roman" panose="02020603050405020304" pitchFamily="18" charset="0"/>
                <a:cs typeface="Times New Roman" panose="02020603050405020304" pitchFamily="18" charset="0"/>
              </a:rPr>
              <a:t>: Unlike traditional text analysis models that read text linearly (left-to-right or right-to-left), BERT reads text bidirectionally. This approach allows it to capture the context from both directions, providing a richer understanding of language.</a:t>
            </a:r>
          </a:p>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Usefulness</a:t>
            </a:r>
            <a:r>
              <a:rPr lang="en-US" altLang="zh-CN" b="0" i="0" dirty="0">
                <a:solidFill>
                  <a:srgbClr val="0D0D0D"/>
                </a:solidFill>
                <a:effectLst/>
                <a:latin typeface="Times New Roman" panose="02020603050405020304" pitchFamily="18" charset="0"/>
                <a:cs typeface="Times New Roman" panose="02020603050405020304" pitchFamily="18" charset="0"/>
              </a:rPr>
              <a:t>: BERT has significantly improved the performance of various NLP tasks such as question answering, sentiment analysis, and language inference. It is also used as a base for further fine-tuning in specific language tasks, enhancing its adaptability and effectiveness.</a:t>
            </a:r>
          </a:p>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Limitations</a:t>
            </a:r>
            <a:r>
              <a:rPr lang="en-US" altLang="zh-CN" b="0" i="0" dirty="0">
                <a:solidFill>
                  <a:srgbClr val="0D0D0D"/>
                </a:solidFill>
                <a:effectLst/>
                <a:latin typeface="Times New Roman" panose="02020603050405020304" pitchFamily="18" charset="0"/>
                <a:cs typeface="Times New Roman" panose="02020603050405020304" pitchFamily="18" charset="0"/>
              </a:rPr>
              <a:t>: While highly effective, BERT requires substantial computational resources for training and inference, making it challenging to deploy on devices with limited hardware capabilities.</a:t>
            </a:r>
          </a:p>
        </p:txBody>
      </p:sp>
      <p:graphicFrame>
        <p:nvGraphicFramePr>
          <p:cNvPr id="2" name="Table 10">
            <a:extLst>
              <a:ext uri="{FF2B5EF4-FFF2-40B4-BE49-F238E27FC236}">
                <a16:creationId xmlns:a16="http://schemas.microsoft.com/office/drawing/2014/main" id="{6BCA0FA3-B75F-83BF-AB02-49F23203EA12}"/>
              </a:ext>
            </a:extLst>
          </p:cNvPr>
          <p:cNvGraphicFramePr>
            <a:graphicFrameLocks noGrp="1"/>
          </p:cNvGraphicFramePr>
          <p:nvPr>
            <p:extLst>
              <p:ext uri="{D42A27DB-BD31-4B8C-83A1-F6EECF244321}">
                <p14:modId xmlns:p14="http://schemas.microsoft.com/office/powerpoint/2010/main" val="364885076"/>
              </p:ext>
            </p:extLst>
          </p:nvPr>
        </p:nvGraphicFramePr>
        <p:xfrm>
          <a:off x="295232" y="3513018"/>
          <a:ext cx="8487928" cy="1526970"/>
        </p:xfrm>
        <a:graphic>
          <a:graphicData uri="http://schemas.openxmlformats.org/drawingml/2006/table">
            <a:tbl>
              <a:tblPr firstRow="1" bandRow="1">
                <a:tableStyleId>{FABFCF23-3B69-468F-B69F-88F6DE6A72F2}</a:tableStyleId>
              </a:tblPr>
              <a:tblGrid>
                <a:gridCol w="2121982">
                  <a:extLst>
                    <a:ext uri="{9D8B030D-6E8A-4147-A177-3AD203B41FA5}">
                      <a16:colId xmlns:a16="http://schemas.microsoft.com/office/drawing/2014/main" val="3875242036"/>
                    </a:ext>
                  </a:extLst>
                </a:gridCol>
                <a:gridCol w="2121982">
                  <a:extLst>
                    <a:ext uri="{9D8B030D-6E8A-4147-A177-3AD203B41FA5}">
                      <a16:colId xmlns:a16="http://schemas.microsoft.com/office/drawing/2014/main" val="4118891941"/>
                    </a:ext>
                  </a:extLst>
                </a:gridCol>
                <a:gridCol w="2121982">
                  <a:extLst>
                    <a:ext uri="{9D8B030D-6E8A-4147-A177-3AD203B41FA5}">
                      <a16:colId xmlns:a16="http://schemas.microsoft.com/office/drawing/2014/main" val="1867250739"/>
                    </a:ext>
                  </a:extLst>
                </a:gridCol>
                <a:gridCol w="2121982">
                  <a:extLst>
                    <a:ext uri="{9D8B030D-6E8A-4147-A177-3AD203B41FA5}">
                      <a16:colId xmlns:a16="http://schemas.microsoft.com/office/drawing/2014/main" val="3876769345"/>
                    </a:ext>
                  </a:extLst>
                </a:gridCol>
              </a:tblGrid>
              <a:tr h="246810">
                <a:tc>
                  <a:txBody>
                    <a:bodyPr/>
                    <a:lstStyle/>
                    <a:p>
                      <a:endParaRPr lang="en-US" sz="1000" dirty="0">
                        <a:solidFill>
                          <a:sysClr val="windowText" lastClr="000000"/>
                        </a:solidFill>
                      </a:endParaRPr>
                    </a:p>
                  </a:txBody>
                  <a:tcPr>
                    <a:solidFill>
                      <a:schemeClr val="bg2">
                        <a:lumMod val="60000"/>
                        <a:lumOff val="40000"/>
                      </a:schemeClr>
                    </a:solidFill>
                  </a:tcPr>
                </a:tc>
                <a:tc>
                  <a:txBody>
                    <a:bodyPr/>
                    <a:lstStyle/>
                    <a:p>
                      <a:r>
                        <a:rPr lang="en-US" sz="1000" dirty="0">
                          <a:solidFill>
                            <a:sysClr val="windowText" lastClr="000000"/>
                          </a:solidFill>
                        </a:rPr>
                        <a:t>BLEU</a:t>
                      </a:r>
                    </a:p>
                  </a:txBody>
                  <a:tcPr>
                    <a:solidFill>
                      <a:schemeClr val="bg2">
                        <a:lumMod val="60000"/>
                        <a:lumOff val="40000"/>
                      </a:schemeClr>
                    </a:solidFill>
                  </a:tcPr>
                </a:tc>
                <a:tc>
                  <a:txBody>
                    <a:bodyPr/>
                    <a:lstStyle/>
                    <a:p>
                      <a:r>
                        <a:rPr lang="en-US" sz="1000" dirty="0">
                          <a:solidFill>
                            <a:sysClr val="windowText" lastClr="000000"/>
                          </a:solidFill>
                        </a:rPr>
                        <a:t>BERT</a:t>
                      </a:r>
                    </a:p>
                  </a:txBody>
                  <a:tcPr>
                    <a:solidFill>
                      <a:schemeClr val="bg2">
                        <a:lumMod val="60000"/>
                        <a:lumOff val="40000"/>
                      </a:schemeClr>
                    </a:solidFill>
                  </a:tcPr>
                </a:tc>
                <a:tc>
                  <a:txBody>
                    <a:bodyPr/>
                    <a:lstStyle/>
                    <a:p>
                      <a:r>
                        <a:rPr lang="en-US" sz="1000" dirty="0">
                          <a:solidFill>
                            <a:sysClr val="windowText" lastClr="000000"/>
                          </a:solidFill>
                        </a:rPr>
                        <a:t>ROUGE</a:t>
                      </a:r>
                    </a:p>
                  </a:txBody>
                  <a:tcPr>
                    <a:solidFill>
                      <a:schemeClr val="bg2">
                        <a:lumMod val="60000"/>
                        <a:lumOff val="40000"/>
                      </a:schemeClr>
                    </a:solidFill>
                  </a:tcPr>
                </a:tc>
                <a:extLst>
                  <a:ext uri="{0D108BD9-81ED-4DB2-BD59-A6C34878D82A}">
                    <a16:rowId xmlns:a16="http://schemas.microsoft.com/office/drawing/2014/main" val="3630078987"/>
                  </a:ext>
                </a:extLst>
              </a:tr>
              <a:tr h="234480">
                <a:tc>
                  <a:txBody>
                    <a:bodyPr/>
                    <a:lstStyle/>
                    <a:p>
                      <a:r>
                        <a:rPr lang="en-US" sz="1000" dirty="0">
                          <a:solidFill>
                            <a:sysClr val="windowText" lastClr="000000"/>
                          </a:solidFill>
                        </a:rPr>
                        <a:t>Target</a:t>
                      </a:r>
                    </a:p>
                  </a:txBody>
                  <a:tcPr>
                    <a:solidFill>
                      <a:schemeClr val="bg2">
                        <a:lumMod val="60000"/>
                        <a:lumOff val="40000"/>
                      </a:schemeClr>
                    </a:solidFill>
                  </a:tcPr>
                </a:tc>
                <a:tc>
                  <a:txBody>
                    <a:bodyPr/>
                    <a:lstStyle/>
                    <a:p>
                      <a:r>
                        <a:rPr lang="en-US" sz="1000" dirty="0">
                          <a:solidFill>
                            <a:sysClr val="windowText" lastClr="000000"/>
                          </a:solidFill>
                        </a:rPr>
                        <a:t>1.0</a:t>
                      </a:r>
                    </a:p>
                  </a:txBody>
                  <a:tcPr>
                    <a:solidFill>
                      <a:schemeClr val="bg2">
                        <a:lumMod val="60000"/>
                        <a:lumOff val="40000"/>
                      </a:schemeClr>
                    </a:solidFill>
                  </a:tcPr>
                </a:tc>
                <a:tc>
                  <a:txBody>
                    <a:bodyPr/>
                    <a:lstStyle/>
                    <a:p>
                      <a:r>
                        <a:rPr lang="en-US" sz="1000" dirty="0">
                          <a:solidFill>
                            <a:sysClr val="windowText" lastClr="000000"/>
                          </a:solidFill>
                        </a:rPr>
                        <a:t>1.0</a:t>
                      </a:r>
                    </a:p>
                  </a:txBody>
                  <a:tcPr>
                    <a:solidFill>
                      <a:schemeClr val="bg2">
                        <a:lumMod val="60000"/>
                        <a:lumOff val="40000"/>
                      </a:schemeClr>
                    </a:solidFill>
                  </a:tcPr>
                </a:tc>
                <a:tc>
                  <a:txBody>
                    <a:bodyPr/>
                    <a:lstStyle/>
                    <a:p>
                      <a:r>
                        <a:rPr lang="en-US" sz="1000" dirty="0">
                          <a:solidFill>
                            <a:sysClr val="windowText" lastClr="000000"/>
                          </a:solidFill>
                        </a:rPr>
                        <a:t>1.0</a:t>
                      </a:r>
                    </a:p>
                  </a:txBody>
                  <a:tcPr>
                    <a:solidFill>
                      <a:schemeClr val="bg2">
                        <a:lumMod val="60000"/>
                        <a:lumOff val="40000"/>
                      </a:schemeClr>
                    </a:solidFill>
                  </a:tcPr>
                </a:tc>
                <a:extLst>
                  <a:ext uri="{0D108BD9-81ED-4DB2-BD59-A6C34878D82A}">
                    <a16:rowId xmlns:a16="http://schemas.microsoft.com/office/drawing/2014/main" val="141292583"/>
                  </a:ext>
                </a:extLst>
              </a:tr>
              <a:tr h="249135">
                <a:tc>
                  <a:txBody>
                    <a:bodyPr/>
                    <a:lstStyle/>
                    <a:p>
                      <a:r>
                        <a:rPr lang="en-US" sz="1000" dirty="0">
                          <a:solidFill>
                            <a:sysClr val="windowText" lastClr="000000"/>
                          </a:solidFill>
                        </a:rPr>
                        <a:t>GPT3.5</a:t>
                      </a:r>
                    </a:p>
                  </a:txBody>
                  <a:tcPr>
                    <a:solidFill>
                      <a:schemeClr val="bg2">
                        <a:lumMod val="60000"/>
                        <a:lumOff val="40000"/>
                      </a:schemeClr>
                    </a:solidFill>
                  </a:tcPr>
                </a:tc>
                <a:tc>
                  <a:txBody>
                    <a:bodyPr/>
                    <a:lstStyle/>
                    <a:p>
                      <a:r>
                        <a:rPr lang="en-US" sz="1100" b="0" kern="1200" dirty="0">
                          <a:solidFill>
                            <a:sysClr val="windowText" lastClr="000000"/>
                          </a:solidFill>
                          <a:effectLst/>
                        </a:rPr>
                        <a:t>0.052389</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0.843668</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0.316623</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3336386197"/>
                  </a:ext>
                </a:extLst>
              </a:tr>
              <a:tr h="249135">
                <a:tc>
                  <a:txBody>
                    <a:bodyPr/>
                    <a:lstStyle/>
                    <a:p>
                      <a:r>
                        <a:rPr lang="en-US" sz="1000" dirty="0">
                          <a:solidFill>
                            <a:sysClr val="windowText" lastClr="000000"/>
                          </a:solidFill>
                        </a:rPr>
                        <a:t>Translated Twice</a:t>
                      </a:r>
                    </a:p>
                  </a:txBody>
                  <a:tcPr>
                    <a:solidFill>
                      <a:schemeClr val="bg2">
                        <a:lumMod val="60000"/>
                        <a:lumOff val="40000"/>
                      </a:schemeClr>
                    </a:solidFill>
                  </a:tcPr>
                </a:tc>
                <a:tc>
                  <a:txBody>
                    <a:bodyPr/>
                    <a:lstStyle/>
                    <a:p>
                      <a:r>
                        <a:rPr lang="en-US" sz="1100" b="0" kern="1200" dirty="0">
                          <a:solidFill>
                            <a:sysClr val="windowText" lastClr="000000"/>
                          </a:solidFill>
                          <a:effectLst/>
                        </a:rPr>
                        <a:t>0.564568</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0.96876</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0.819048</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501076542"/>
                  </a:ext>
                </a:extLst>
              </a:tr>
              <a:tr h="249135">
                <a:tc>
                  <a:txBody>
                    <a:bodyPr/>
                    <a:lstStyle/>
                    <a:p>
                      <a:r>
                        <a:rPr lang="en-US" sz="1000" dirty="0">
                          <a:solidFill>
                            <a:sysClr val="windowText" lastClr="000000"/>
                          </a:solidFill>
                        </a:rPr>
                        <a:t>Title</a:t>
                      </a:r>
                    </a:p>
                  </a:txBody>
                  <a:tcPr>
                    <a:solidFill>
                      <a:schemeClr val="bg2">
                        <a:lumMod val="60000"/>
                        <a:lumOff val="40000"/>
                      </a:schemeClr>
                    </a:solidFill>
                  </a:tcPr>
                </a:tc>
                <a:tc>
                  <a:txBody>
                    <a:bodyPr/>
                    <a:lstStyle/>
                    <a:p>
                      <a:r>
                        <a:rPr lang="en-US" sz="1100" b="0" kern="1200" dirty="0">
                          <a:solidFill>
                            <a:sysClr val="windowText" lastClr="000000"/>
                          </a:solidFill>
                          <a:effectLst/>
                        </a:rPr>
                        <a:t>0.000041</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0.954038</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0.140351</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2111765201"/>
                  </a:ext>
                </a:extLst>
              </a:tr>
              <a:tr h="249135">
                <a:tc>
                  <a:txBody>
                    <a:bodyPr/>
                    <a:lstStyle/>
                    <a:p>
                      <a:r>
                        <a:rPr lang="en-US" sz="1000" dirty="0">
                          <a:solidFill>
                            <a:sysClr val="windowText" lastClr="000000"/>
                          </a:solidFill>
                        </a:rPr>
                        <a:t>X</a:t>
                      </a:r>
                    </a:p>
                  </a:txBody>
                  <a:tcPr>
                    <a:solidFill>
                      <a:schemeClr val="bg2">
                        <a:lumMod val="60000"/>
                        <a:lumOff val="40000"/>
                      </a:schemeClr>
                    </a:solidFill>
                  </a:tcPr>
                </a:tc>
                <a:tc>
                  <a:txBody>
                    <a:bodyPr/>
                    <a:lstStyle/>
                    <a:p>
                      <a:r>
                        <a:rPr lang="en-US" sz="1000" dirty="0">
                          <a:solidFill>
                            <a:sysClr val="windowText" lastClr="000000"/>
                          </a:solidFill>
                        </a:rPr>
                        <a:t>0.0</a:t>
                      </a:r>
                    </a:p>
                  </a:txBody>
                  <a:tcPr>
                    <a:solidFill>
                      <a:schemeClr val="bg2">
                        <a:lumMod val="60000"/>
                        <a:lumOff val="40000"/>
                      </a:schemeClr>
                    </a:solidFill>
                  </a:tcPr>
                </a:tc>
                <a:tc>
                  <a:txBody>
                    <a:bodyPr/>
                    <a:lstStyle/>
                    <a:p>
                      <a:r>
                        <a:rPr lang="en-US" sz="1100" b="0" kern="1200" dirty="0">
                          <a:solidFill>
                            <a:sysClr val="windowText" lastClr="000000"/>
                          </a:solidFill>
                          <a:effectLst/>
                        </a:rPr>
                        <a:t>0.774057</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0.0</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3541664645"/>
                  </a:ext>
                </a:extLst>
              </a:tr>
            </a:tbl>
          </a:graphicData>
        </a:graphic>
      </p:graphicFrame>
      <p:sp>
        <p:nvSpPr>
          <p:cNvPr id="3" name="文本框 2">
            <a:extLst>
              <a:ext uri="{FF2B5EF4-FFF2-40B4-BE49-F238E27FC236}">
                <a16:creationId xmlns:a16="http://schemas.microsoft.com/office/drawing/2014/main" id="{A723EFFA-8A78-2465-8BF6-978B02EFF1A4}"/>
              </a:ext>
            </a:extLst>
          </p:cNvPr>
          <p:cNvSpPr txBox="1"/>
          <p:nvPr/>
        </p:nvSpPr>
        <p:spPr>
          <a:xfrm>
            <a:off x="295232" y="137629"/>
            <a:ext cx="1017410" cy="307777"/>
          </a:xfrm>
          <a:prstGeom prst="rect">
            <a:avLst/>
          </a:prstGeom>
          <a:solidFill>
            <a:schemeClr val="bg2"/>
          </a:solidFill>
        </p:spPr>
        <p:txBody>
          <a:bodyPr wrap="square" rtlCol="0">
            <a:spAutoFit/>
          </a:bodyPr>
          <a:lstStyle/>
          <a:p>
            <a:r>
              <a:rPr lang="en-US" altLang="zh-CN" dirty="0">
                <a:solidFill>
                  <a:schemeClr val="tx2"/>
                </a:solidFill>
              </a:rPr>
              <a:t>Evaluation</a:t>
            </a:r>
            <a:endParaRPr lang="zh-CN" altLang="en-US" dirty="0">
              <a:solidFill>
                <a:schemeClr val="tx2"/>
              </a:solidFill>
            </a:endParaRPr>
          </a:p>
        </p:txBody>
      </p:sp>
    </p:spTree>
    <p:extLst>
      <p:ext uri="{BB962C8B-B14F-4D97-AF65-F5344CB8AC3E}">
        <p14:creationId xmlns:p14="http://schemas.microsoft.com/office/powerpoint/2010/main" val="18839129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246026" y="405166"/>
            <a:ext cx="6179376" cy="769441"/>
          </a:xfrm>
          <a:prstGeom prst="rect">
            <a:avLst/>
          </a:prstGeom>
          <a:noFill/>
        </p:spPr>
        <p:txBody>
          <a:bodyPr wrap="square" rtlCol="0">
            <a:spAutoFit/>
          </a:bodyPr>
          <a:lstStyle/>
          <a:p>
            <a:r>
              <a:rPr lang="en-US" altLang="zh-CN" sz="3200" dirty="0">
                <a:solidFill>
                  <a:schemeClr val="bg2">
                    <a:lumMod val="50000"/>
                  </a:schemeClr>
                </a:solidFill>
                <a:latin typeface="Times New Roman" panose="02020603050405020304" pitchFamily="18" charset="0"/>
                <a:cs typeface="Times New Roman" panose="02020603050405020304" pitchFamily="18" charset="0"/>
              </a:rPr>
              <a:t>ROUGE </a:t>
            </a:r>
            <a:r>
              <a:rPr lang="en-US" altLang="zh-CN" sz="1200" b="0" i="0" dirty="0">
                <a:solidFill>
                  <a:srgbClr val="4D5156"/>
                </a:solidFill>
                <a:effectLst/>
                <a:latin typeface="Times New Roman" panose="02020603050405020304" pitchFamily="18" charset="0"/>
                <a:cs typeface="Times New Roman" panose="02020603050405020304" pitchFamily="18" charset="0"/>
              </a:rPr>
              <a:t>Recall-Oriented Understudy for </a:t>
            </a:r>
            <a:r>
              <a:rPr lang="en-US" altLang="zh-CN" sz="1200" b="0" i="0" dirty="0" err="1">
                <a:solidFill>
                  <a:srgbClr val="4D5156"/>
                </a:solidFill>
                <a:effectLst/>
                <a:latin typeface="Times New Roman" panose="02020603050405020304" pitchFamily="18" charset="0"/>
                <a:cs typeface="Times New Roman" panose="02020603050405020304" pitchFamily="18" charset="0"/>
              </a:rPr>
              <a:t>Gisting</a:t>
            </a:r>
            <a:r>
              <a:rPr lang="en-US" altLang="zh-CN" sz="1200" b="0" i="0" dirty="0">
                <a:solidFill>
                  <a:srgbClr val="4D5156"/>
                </a:solidFill>
                <a:effectLst/>
                <a:latin typeface="Times New Roman" panose="02020603050405020304" pitchFamily="18" charset="0"/>
                <a:cs typeface="Times New Roman" panose="02020603050405020304" pitchFamily="18" charset="0"/>
              </a:rPr>
              <a:t> Evaluation</a:t>
            </a:r>
          </a:p>
          <a:p>
            <a:endParaRPr lang="en-US" altLang="zh-CN" sz="1200" dirty="0">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3A3CE295-9707-D6D7-3924-F6E04CD922B4}"/>
              </a:ext>
            </a:extLst>
          </p:cNvPr>
          <p:cNvSpPr txBox="1"/>
          <p:nvPr/>
        </p:nvSpPr>
        <p:spPr>
          <a:xfrm>
            <a:off x="229624" y="1103589"/>
            <a:ext cx="8619144" cy="2462213"/>
          </a:xfrm>
          <a:prstGeom prst="rect">
            <a:avLst/>
          </a:prstGeom>
          <a:noFill/>
        </p:spPr>
        <p:txBody>
          <a:bodyPr wrap="square">
            <a:spAutoFit/>
          </a:bodyPr>
          <a:lstStyle/>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Purpose</a:t>
            </a:r>
            <a:r>
              <a:rPr lang="en-US" altLang="zh-CN" b="0" i="0" dirty="0">
                <a:solidFill>
                  <a:srgbClr val="0D0D0D"/>
                </a:solidFill>
                <a:effectLst/>
                <a:latin typeface="Times New Roman" panose="02020603050405020304" pitchFamily="18" charset="0"/>
                <a:cs typeface="Times New Roman" panose="02020603050405020304" pitchFamily="18" charset="0"/>
              </a:rPr>
              <a:t>: ROUGE is a set of metrics used to evaluate automatic summarization of texts as well as machine translation. It measures the quality of a summary by comparing it to one or more reference summaries.</a:t>
            </a:r>
          </a:p>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Methodology</a:t>
            </a:r>
            <a:r>
              <a:rPr lang="en-US" altLang="zh-CN" b="0" i="0" dirty="0">
                <a:solidFill>
                  <a:srgbClr val="0D0D0D"/>
                </a:solidFill>
                <a:effectLst/>
                <a:latin typeface="Times New Roman" panose="02020603050405020304" pitchFamily="18" charset="0"/>
                <a:cs typeface="Times New Roman" panose="02020603050405020304" pitchFamily="18" charset="0"/>
              </a:rPr>
              <a:t>: ROUGE focuses on the overlap of n-grams, word sequences, and word pairings between the system-generated summary and the reference summaries. It uses measures like recall, precision, and F1-score to assess this overlap, emphasizing the importance of content matching.</a:t>
            </a:r>
          </a:p>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Usefulness</a:t>
            </a:r>
            <a:r>
              <a:rPr lang="en-US" altLang="zh-CN" b="0" i="0" dirty="0">
                <a:solidFill>
                  <a:srgbClr val="0D0D0D"/>
                </a:solidFill>
                <a:effectLst/>
                <a:latin typeface="Times New Roman" panose="02020603050405020304" pitchFamily="18" charset="0"/>
                <a:cs typeface="Times New Roman" panose="02020603050405020304" pitchFamily="18" charset="0"/>
              </a:rPr>
              <a:t>: ROUGE is extensively used in research to validate the effectiveness of summarization algorithms. It helps developers fine-tune their systems, ensuring the summaries capture essential information accurately and concisely.</a:t>
            </a:r>
          </a:p>
          <a:p>
            <a:pPr algn="l">
              <a:buFont typeface="Arial" panose="020B0604020202020204" pitchFamily="34" charset="0"/>
              <a:buChar char="•"/>
            </a:pPr>
            <a:r>
              <a:rPr lang="en-US" altLang="zh-CN" b="1" i="0" dirty="0">
                <a:solidFill>
                  <a:srgbClr val="0D0D0D"/>
                </a:solidFill>
                <a:effectLst/>
                <a:latin typeface="Times New Roman" panose="02020603050405020304" pitchFamily="18" charset="0"/>
                <a:cs typeface="Times New Roman" panose="02020603050405020304" pitchFamily="18" charset="0"/>
              </a:rPr>
              <a:t> Limitations</a:t>
            </a:r>
            <a:r>
              <a:rPr lang="en-US" altLang="zh-CN" b="0" i="0" dirty="0">
                <a:solidFill>
                  <a:srgbClr val="0D0D0D"/>
                </a:solidFill>
                <a:effectLst/>
                <a:latin typeface="Times New Roman" panose="02020603050405020304" pitchFamily="18" charset="0"/>
                <a:cs typeface="Times New Roman" panose="02020603050405020304" pitchFamily="18" charset="0"/>
              </a:rPr>
              <a:t>: Despite its widespread use, ROUGE has limitations. It primarily assesses content overlap rather than the quality of the language or the coherence and structure of the summary, potentially overlooking the readability or grammatical correctness.</a:t>
            </a:r>
          </a:p>
        </p:txBody>
      </p:sp>
      <p:graphicFrame>
        <p:nvGraphicFramePr>
          <p:cNvPr id="3" name="Table 10">
            <a:extLst>
              <a:ext uri="{FF2B5EF4-FFF2-40B4-BE49-F238E27FC236}">
                <a16:creationId xmlns:a16="http://schemas.microsoft.com/office/drawing/2014/main" id="{4F478544-543B-1C85-60AD-234E8745C6F7}"/>
              </a:ext>
            </a:extLst>
          </p:cNvPr>
          <p:cNvGraphicFramePr>
            <a:graphicFrameLocks noGrp="1"/>
          </p:cNvGraphicFramePr>
          <p:nvPr>
            <p:extLst>
              <p:ext uri="{D42A27DB-BD31-4B8C-83A1-F6EECF244321}">
                <p14:modId xmlns:p14="http://schemas.microsoft.com/office/powerpoint/2010/main" val="481164005"/>
              </p:ext>
            </p:extLst>
          </p:nvPr>
        </p:nvGraphicFramePr>
        <p:xfrm>
          <a:off x="295232" y="3565802"/>
          <a:ext cx="8619144" cy="1526057"/>
        </p:xfrm>
        <a:graphic>
          <a:graphicData uri="http://schemas.openxmlformats.org/drawingml/2006/table">
            <a:tbl>
              <a:tblPr firstRow="1" bandRow="1">
                <a:tableStyleId>{FABFCF23-3B69-468F-B69F-88F6DE6A72F2}</a:tableStyleId>
              </a:tblPr>
              <a:tblGrid>
                <a:gridCol w="2154786">
                  <a:extLst>
                    <a:ext uri="{9D8B030D-6E8A-4147-A177-3AD203B41FA5}">
                      <a16:colId xmlns:a16="http://schemas.microsoft.com/office/drawing/2014/main" val="3875242036"/>
                    </a:ext>
                  </a:extLst>
                </a:gridCol>
                <a:gridCol w="2154786">
                  <a:extLst>
                    <a:ext uri="{9D8B030D-6E8A-4147-A177-3AD203B41FA5}">
                      <a16:colId xmlns:a16="http://schemas.microsoft.com/office/drawing/2014/main" val="4118891941"/>
                    </a:ext>
                  </a:extLst>
                </a:gridCol>
                <a:gridCol w="2154786">
                  <a:extLst>
                    <a:ext uri="{9D8B030D-6E8A-4147-A177-3AD203B41FA5}">
                      <a16:colId xmlns:a16="http://schemas.microsoft.com/office/drawing/2014/main" val="1867250739"/>
                    </a:ext>
                  </a:extLst>
                </a:gridCol>
                <a:gridCol w="2154786">
                  <a:extLst>
                    <a:ext uri="{9D8B030D-6E8A-4147-A177-3AD203B41FA5}">
                      <a16:colId xmlns:a16="http://schemas.microsoft.com/office/drawing/2014/main" val="3876769345"/>
                    </a:ext>
                  </a:extLst>
                </a:gridCol>
              </a:tblGrid>
              <a:tr h="245897">
                <a:tc>
                  <a:txBody>
                    <a:bodyPr/>
                    <a:lstStyle/>
                    <a:p>
                      <a:endParaRPr lang="en-US" sz="1000" dirty="0">
                        <a:solidFill>
                          <a:sysClr val="windowText" lastClr="000000"/>
                        </a:solidFill>
                      </a:endParaRPr>
                    </a:p>
                  </a:txBody>
                  <a:tcPr>
                    <a:solidFill>
                      <a:schemeClr val="bg2">
                        <a:lumMod val="60000"/>
                        <a:lumOff val="40000"/>
                      </a:schemeClr>
                    </a:solidFill>
                  </a:tcPr>
                </a:tc>
                <a:tc>
                  <a:txBody>
                    <a:bodyPr/>
                    <a:lstStyle/>
                    <a:p>
                      <a:r>
                        <a:rPr lang="en-US" sz="1000" dirty="0">
                          <a:solidFill>
                            <a:sysClr val="windowText" lastClr="000000"/>
                          </a:solidFill>
                        </a:rPr>
                        <a:t>BLEU</a:t>
                      </a:r>
                    </a:p>
                  </a:txBody>
                  <a:tcPr>
                    <a:solidFill>
                      <a:schemeClr val="bg2">
                        <a:lumMod val="60000"/>
                        <a:lumOff val="40000"/>
                      </a:schemeClr>
                    </a:solidFill>
                  </a:tcPr>
                </a:tc>
                <a:tc>
                  <a:txBody>
                    <a:bodyPr/>
                    <a:lstStyle/>
                    <a:p>
                      <a:r>
                        <a:rPr lang="en-US" sz="1000" dirty="0">
                          <a:solidFill>
                            <a:sysClr val="windowText" lastClr="000000"/>
                          </a:solidFill>
                        </a:rPr>
                        <a:t>BERT</a:t>
                      </a:r>
                    </a:p>
                  </a:txBody>
                  <a:tcPr>
                    <a:solidFill>
                      <a:schemeClr val="bg2">
                        <a:lumMod val="60000"/>
                        <a:lumOff val="40000"/>
                      </a:schemeClr>
                    </a:solidFill>
                  </a:tcPr>
                </a:tc>
                <a:tc>
                  <a:txBody>
                    <a:bodyPr/>
                    <a:lstStyle/>
                    <a:p>
                      <a:r>
                        <a:rPr lang="en-US" sz="1000" dirty="0">
                          <a:solidFill>
                            <a:sysClr val="windowText" lastClr="000000"/>
                          </a:solidFill>
                        </a:rPr>
                        <a:t>ROUGE</a:t>
                      </a:r>
                    </a:p>
                  </a:txBody>
                  <a:tcPr>
                    <a:solidFill>
                      <a:schemeClr val="bg2">
                        <a:lumMod val="60000"/>
                        <a:lumOff val="40000"/>
                      </a:schemeClr>
                    </a:solidFill>
                  </a:tcPr>
                </a:tc>
                <a:extLst>
                  <a:ext uri="{0D108BD9-81ED-4DB2-BD59-A6C34878D82A}">
                    <a16:rowId xmlns:a16="http://schemas.microsoft.com/office/drawing/2014/main" val="3630078987"/>
                  </a:ext>
                </a:extLst>
              </a:tr>
              <a:tr h="226903">
                <a:tc>
                  <a:txBody>
                    <a:bodyPr/>
                    <a:lstStyle/>
                    <a:p>
                      <a:r>
                        <a:rPr lang="en-US" sz="1000" dirty="0">
                          <a:solidFill>
                            <a:sysClr val="windowText" lastClr="000000"/>
                          </a:solidFill>
                        </a:rPr>
                        <a:t>Target</a:t>
                      </a:r>
                    </a:p>
                  </a:txBody>
                  <a:tcPr>
                    <a:solidFill>
                      <a:schemeClr val="bg2">
                        <a:lumMod val="60000"/>
                        <a:lumOff val="40000"/>
                      </a:schemeClr>
                    </a:solidFill>
                  </a:tcPr>
                </a:tc>
                <a:tc>
                  <a:txBody>
                    <a:bodyPr/>
                    <a:lstStyle/>
                    <a:p>
                      <a:r>
                        <a:rPr lang="en-US" sz="1000" dirty="0">
                          <a:solidFill>
                            <a:sysClr val="windowText" lastClr="000000"/>
                          </a:solidFill>
                        </a:rPr>
                        <a:t>1.0</a:t>
                      </a:r>
                    </a:p>
                  </a:txBody>
                  <a:tcPr>
                    <a:solidFill>
                      <a:schemeClr val="bg2">
                        <a:lumMod val="60000"/>
                        <a:lumOff val="40000"/>
                      </a:schemeClr>
                    </a:solidFill>
                  </a:tcPr>
                </a:tc>
                <a:tc>
                  <a:txBody>
                    <a:bodyPr/>
                    <a:lstStyle/>
                    <a:p>
                      <a:r>
                        <a:rPr lang="en-US" sz="1000" dirty="0">
                          <a:solidFill>
                            <a:sysClr val="windowText" lastClr="000000"/>
                          </a:solidFill>
                        </a:rPr>
                        <a:t>1.0</a:t>
                      </a:r>
                    </a:p>
                  </a:txBody>
                  <a:tcPr>
                    <a:solidFill>
                      <a:schemeClr val="bg2">
                        <a:lumMod val="60000"/>
                        <a:lumOff val="40000"/>
                      </a:schemeClr>
                    </a:solidFill>
                  </a:tcPr>
                </a:tc>
                <a:tc>
                  <a:txBody>
                    <a:bodyPr/>
                    <a:lstStyle/>
                    <a:p>
                      <a:r>
                        <a:rPr lang="en-US" sz="1000" dirty="0">
                          <a:solidFill>
                            <a:sysClr val="windowText" lastClr="000000"/>
                          </a:solidFill>
                        </a:rPr>
                        <a:t>1.0</a:t>
                      </a:r>
                    </a:p>
                  </a:txBody>
                  <a:tcPr>
                    <a:solidFill>
                      <a:schemeClr val="bg2">
                        <a:lumMod val="60000"/>
                        <a:lumOff val="40000"/>
                      </a:schemeClr>
                    </a:solidFill>
                  </a:tcPr>
                </a:tc>
                <a:extLst>
                  <a:ext uri="{0D108BD9-81ED-4DB2-BD59-A6C34878D82A}">
                    <a16:rowId xmlns:a16="http://schemas.microsoft.com/office/drawing/2014/main" val="141292583"/>
                  </a:ext>
                </a:extLst>
              </a:tr>
              <a:tr h="226903">
                <a:tc>
                  <a:txBody>
                    <a:bodyPr/>
                    <a:lstStyle/>
                    <a:p>
                      <a:r>
                        <a:rPr lang="en-US" sz="1000" dirty="0">
                          <a:solidFill>
                            <a:sysClr val="windowText" lastClr="000000"/>
                          </a:solidFill>
                        </a:rPr>
                        <a:t>GPT3.5</a:t>
                      </a:r>
                    </a:p>
                  </a:txBody>
                  <a:tcPr>
                    <a:solidFill>
                      <a:schemeClr val="bg2">
                        <a:lumMod val="60000"/>
                        <a:lumOff val="40000"/>
                      </a:schemeClr>
                    </a:solidFill>
                  </a:tcPr>
                </a:tc>
                <a:tc>
                  <a:txBody>
                    <a:bodyPr/>
                    <a:lstStyle/>
                    <a:p>
                      <a:r>
                        <a:rPr lang="en-US" sz="1100" b="0" kern="1200" dirty="0">
                          <a:solidFill>
                            <a:sysClr val="windowText" lastClr="000000"/>
                          </a:solidFill>
                          <a:effectLst/>
                        </a:rPr>
                        <a:t>0.052389</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0.843668</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0.316623</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3336386197"/>
                  </a:ext>
                </a:extLst>
              </a:tr>
              <a:tr h="226903">
                <a:tc>
                  <a:txBody>
                    <a:bodyPr/>
                    <a:lstStyle/>
                    <a:p>
                      <a:r>
                        <a:rPr lang="en-US" sz="1000" dirty="0">
                          <a:solidFill>
                            <a:sysClr val="windowText" lastClr="000000"/>
                          </a:solidFill>
                        </a:rPr>
                        <a:t>Translated Twice</a:t>
                      </a:r>
                    </a:p>
                  </a:txBody>
                  <a:tcPr>
                    <a:solidFill>
                      <a:schemeClr val="bg2">
                        <a:lumMod val="60000"/>
                        <a:lumOff val="40000"/>
                      </a:schemeClr>
                    </a:solidFill>
                  </a:tcPr>
                </a:tc>
                <a:tc>
                  <a:txBody>
                    <a:bodyPr/>
                    <a:lstStyle/>
                    <a:p>
                      <a:r>
                        <a:rPr lang="en-US" sz="1100" b="0" kern="1200" dirty="0">
                          <a:solidFill>
                            <a:sysClr val="windowText" lastClr="000000"/>
                          </a:solidFill>
                          <a:effectLst/>
                        </a:rPr>
                        <a:t>0.564568</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0.96876</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0.819048</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501076542"/>
                  </a:ext>
                </a:extLst>
              </a:tr>
              <a:tr h="226903">
                <a:tc>
                  <a:txBody>
                    <a:bodyPr/>
                    <a:lstStyle/>
                    <a:p>
                      <a:r>
                        <a:rPr lang="en-US" sz="1000" dirty="0">
                          <a:solidFill>
                            <a:sysClr val="windowText" lastClr="000000"/>
                          </a:solidFill>
                        </a:rPr>
                        <a:t>Title</a:t>
                      </a:r>
                    </a:p>
                  </a:txBody>
                  <a:tcPr>
                    <a:solidFill>
                      <a:schemeClr val="bg2">
                        <a:lumMod val="60000"/>
                        <a:lumOff val="40000"/>
                      </a:schemeClr>
                    </a:solidFill>
                  </a:tcPr>
                </a:tc>
                <a:tc>
                  <a:txBody>
                    <a:bodyPr/>
                    <a:lstStyle/>
                    <a:p>
                      <a:r>
                        <a:rPr lang="en-US" sz="1100" b="0" kern="1200" dirty="0">
                          <a:solidFill>
                            <a:sysClr val="windowText" lastClr="000000"/>
                          </a:solidFill>
                          <a:effectLst/>
                        </a:rPr>
                        <a:t>0.000041</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0.954038</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0.140351</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2111765201"/>
                  </a:ext>
                </a:extLst>
              </a:tr>
              <a:tr h="226903">
                <a:tc>
                  <a:txBody>
                    <a:bodyPr/>
                    <a:lstStyle/>
                    <a:p>
                      <a:r>
                        <a:rPr lang="en-US" sz="1000" dirty="0">
                          <a:solidFill>
                            <a:sysClr val="windowText" lastClr="000000"/>
                          </a:solidFill>
                        </a:rPr>
                        <a:t>X</a:t>
                      </a:r>
                    </a:p>
                  </a:txBody>
                  <a:tcPr>
                    <a:solidFill>
                      <a:schemeClr val="bg2">
                        <a:lumMod val="60000"/>
                        <a:lumOff val="40000"/>
                      </a:schemeClr>
                    </a:solidFill>
                  </a:tcPr>
                </a:tc>
                <a:tc>
                  <a:txBody>
                    <a:bodyPr/>
                    <a:lstStyle/>
                    <a:p>
                      <a:r>
                        <a:rPr lang="en-US" sz="1000" dirty="0">
                          <a:solidFill>
                            <a:sysClr val="windowText" lastClr="000000"/>
                          </a:solidFill>
                        </a:rPr>
                        <a:t>0.0</a:t>
                      </a:r>
                    </a:p>
                  </a:txBody>
                  <a:tcPr>
                    <a:solidFill>
                      <a:schemeClr val="bg2">
                        <a:lumMod val="60000"/>
                        <a:lumOff val="40000"/>
                      </a:schemeClr>
                    </a:solidFill>
                  </a:tcPr>
                </a:tc>
                <a:tc>
                  <a:txBody>
                    <a:bodyPr/>
                    <a:lstStyle/>
                    <a:p>
                      <a:r>
                        <a:rPr lang="en-US" sz="1100" b="0" kern="1200" dirty="0">
                          <a:solidFill>
                            <a:sysClr val="windowText" lastClr="000000"/>
                          </a:solidFill>
                          <a:effectLst/>
                        </a:rPr>
                        <a:t>0.774057</a:t>
                      </a:r>
                      <a:endParaRPr lang="en-US" sz="1000" dirty="0">
                        <a:solidFill>
                          <a:sysClr val="windowText" lastClr="000000"/>
                        </a:solidFill>
                      </a:endParaRPr>
                    </a:p>
                  </a:txBody>
                  <a:tcPr>
                    <a:solidFill>
                      <a:schemeClr val="bg2">
                        <a:lumMod val="60000"/>
                        <a:lumOff val="40000"/>
                      </a:schemeClr>
                    </a:solidFill>
                  </a:tcPr>
                </a:tc>
                <a:tc>
                  <a:txBody>
                    <a:bodyPr/>
                    <a:lstStyle/>
                    <a:p>
                      <a:r>
                        <a:rPr lang="en-US" sz="1100" b="0" kern="1200" dirty="0">
                          <a:solidFill>
                            <a:sysClr val="windowText" lastClr="000000"/>
                          </a:solidFill>
                          <a:effectLst/>
                        </a:rPr>
                        <a:t>0.0</a:t>
                      </a:r>
                      <a:endParaRPr lang="en-US" sz="1000" dirty="0">
                        <a:solidFill>
                          <a:sysClr val="windowText" lastClr="000000"/>
                        </a:solidFill>
                      </a:endParaRPr>
                    </a:p>
                  </a:txBody>
                  <a:tcPr>
                    <a:solidFill>
                      <a:schemeClr val="bg2">
                        <a:lumMod val="60000"/>
                        <a:lumOff val="40000"/>
                      </a:schemeClr>
                    </a:solidFill>
                  </a:tcPr>
                </a:tc>
                <a:extLst>
                  <a:ext uri="{0D108BD9-81ED-4DB2-BD59-A6C34878D82A}">
                    <a16:rowId xmlns:a16="http://schemas.microsoft.com/office/drawing/2014/main" val="3541664645"/>
                  </a:ext>
                </a:extLst>
              </a:tr>
            </a:tbl>
          </a:graphicData>
        </a:graphic>
      </p:graphicFrame>
      <p:sp>
        <p:nvSpPr>
          <p:cNvPr id="2" name="文本框 1">
            <a:extLst>
              <a:ext uri="{FF2B5EF4-FFF2-40B4-BE49-F238E27FC236}">
                <a16:creationId xmlns:a16="http://schemas.microsoft.com/office/drawing/2014/main" id="{1C3CF50C-DF0E-433C-A7A6-E8E9F3E56950}"/>
              </a:ext>
            </a:extLst>
          </p:cNvPr>
          <p:cNvSpPr txBox="1"/>
          <p:nvPr/>
        </p:nvSpPr>
        <p:spPr>
          <a:xfrm>
            <a:off x="295232" y="152572"/>
            <a:ext cx="1017410" cy="307777"/>
          </a:xfrm>
          <a:prstGeom prst="rect">
            <a:avLst/>
          </a:prstGeom>
          <a:solidFill>
            <a:schemeClr val="bg2"/>
          </a:solidFill>
        </p:spPr>
        <p:txBody>
          <a:bodyPr wrap="square" rtlCol="0">
            <a:spAutoFit/>
          </a:bodyPr>
          <a:lstStyle/>
          <a:p>
            <a:r>
              <a:rPr lang="en-US" altLang="zh-CN" dirty="0">
                <a:solidFill>
                  <a:schemeClr val="tx2"/>
                </a:solidFill>
              </a:rPr>
              <a:t>Evaluation</a:t>
            </a:r>
            <a:endParaRPr lang="zh-CN" altLang="en-US" dirty="0">
              <a:solidFill>
                <a:schemeClr val="tx2"/>
              </a:solidFill>
            </a:endParaRPr>
          </a:p>
        </p:txBody>
      </p:sp>
    </p:spTree>
    <p:extLst>
      <p:ext uri="{BB962C8B-B14F-4D97-AF65-F5344CB8AC3E}">
        <p14:creationId xmlns:p14="http://schemas.microsoft.com/office/powerpoint/2010/main" val="25202602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4" name="Title 1">
            <a:extLst>
              <a:ext uri="{FF2B5EF4-FFF2-40B4-BE49-F238E27FC236}">
                <a16:creationId xmlns:a16="http://schemas.microsoft.com/office/drawing/2014/main" id="{1F570D58-EB1D-6534-AF9E-9EFA00B0A8E5}"/>
              </a:ext>
            </a:extLst>
          </p:cNvPr>
          <p:cNvSpPr txBox="1">
            <a:spLocks/>
          </p:cNvSpPr>
          <p:nvPr/>
        </p:nvSpPr>
        <p:spPr>
          <a:xfrm>
            <a:off x="-685800" y="17493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ysClr val="windowText" lastClr="000000"/>
                </a:solidFill>
                <a:effectLst/>
                <a:uLnTx/>
                <a:uFillTx/>
                <a:latin typeface="Times New Roman" panose="02020603050405020304" pitchFamily="18" charset="0"/>
                <a:cs typeface="Times New Roman" panose="02020603050405020304" pitchFamily="18" charset="0"/>
              </a:rPr>
              <a:t>Eval Loss and Rouge Metrics</a:t>
            </a:r>
          </a:p>
        </p:txBody>
      </p:sp>
      <p:sp>
        <p:nvSpPr>
          <p:cNvPr id="5" name="TextBox 4">
            <a:extLst>
              <a:ext uri="{FF2B5EF4-FFF2-40B4-BE49-F238E27FC236}">
                <a16:creationId xmlns:a16="http://schemas.microsoft.com/office/drawing/2014/main" id="{93AB0D5D-FEAD-8FB7-0A99-E89EB05BDA11}"/>
              </a:ext>
            </a:extLst>
          </p:cNvPr>
          <p:cNvSpPr txBox="1"/>
          <p:nvPr/>
        </p:nvSpPr>
        <p:spPr>
          <a:xfrm>
            <a:off x="1524000" y="1192720"/>
            <a:ext cx="6096000" cy="307777"/>
          </a:xfrm>
          <a:prstGeom prst="rect">
            <a:avLst/>
          </a:prstGeom>
          <a:noFill/>
        </p:spPr>
        <p:txBody>
          <a:bodyPr wrap="square">
            <a:spAutoFit/>
          </a:bodyPr>
          <a:lstStyle/>
          <a:p>
            <a:pPr algn="ctr"/>
            <a:r>
              <a:rPr lang="en-US" dirty="0">
                <a:solidFill>
                  <a:srgbClr val="4D5156"/>
                </a:solidFill>
                <a:latin typeface="Times New Roman" panose="02020603050405020304" pitchFamily="18" charset="0"/>
                <a:cs typeface="Times New Roman" panose="02020603050405020304" pitchFamily="18" charset="0"/>
              </a:rPr>
              <a:t>Final perplexity: 14.17</a:t>
            </a:r>
            <a:endParaRPr lang="en-US" dirty="0">
              <a:latin typeface="Times New Roman" panose="02020603050405020304" pitchFamily="18" charset="0"/>
              <a:cs typeface="Times New Roman" panose="02020603050405020304" pitchFamily="18" charset="0"/>
            </a:endParaRPr>
          </a:p>
        </p:txBody>
      </p:sp>
      <p:pic>
        <p:nvPicPr>
          <p:cNvPr id="9" name="图片 8">
            <a:extLst>
              <a:ext uri="{FF2B5EF4-FFF2-40B4-BE49-F238E27FC236}">
                <a16:creationId xmlns:a16="http://schemas.microsoft.com/office/drawing/2014/main" id="{EDE0E3B3-9F5D-50D3-C913-A9C2BA615EBA}"/>
              </a:ext>
            </a:extLst>
          </p:cNvPr>
          <p:cNvPicPr>
            <a:picLocks noChangeAspect="1"/>
          </p:cNvPicPr>
          <p:nvPr/>
        </p:nvPicPr>
        <p:blipFill rotWithShape="1">
          <a:blip r:embed="rId3"/>
          <a:srcRect t="9789"/>
          <a:stretch/>
        </p:blipFill>
        <p:spPr>
          <a:xfrm>
            <a:off x="937147" y="1610434"/>
            <a:ext cx="7428932" cy="2773925"/>
          </a:xfrm>
          <a:prstGeom prst="rect">
            <a:avLst/>
          </a:prstGeom>
        </p:spPr>
      </p:pic>
      <p:sp>
        <p:nvSpPr>
          <p:cNvPr id="2" name="文本框 1">
            <a:extLst>
              <a:ext uri="{FF2B5EF4-FFF2-40B4-BE49-F238E27FC236}">
                <a16:creationId xmlns:a16="http://schemas.microsoft.com/office/drawing/2014/main" id="{8239F099-D3C8-EA06-E7F3-A39342FD5FED}"/>
              </a:ext>
            </a:extLst>
          </p:cNvPr>
          <p:cNvSpPr txBox="1"/>
          <p:nvPr/>
        </p:nvSpPr>
        <p:spPr>
          <a:xfrm>
            <a:off x="249790" y="174934"/>
            <a:ext cx="1017410" cy="307777"/>
          </a:xfrm>
          <a:prstGeom prst="rect">
            <a:avLst/>
          </a:prstGeom>
          <a:solidFill>
            <a:schemeClr val="bg2"/>
          </a:solidFill>
        </p:spPr>
        <p:txBody>
          <a:bodyPr wrap="square" rtlCol="0">
            <a:spAutoFit/>
          </a:bodyPr>
          <a:lstStyle/>
          <a:p>
            <a:r>
              <a:rPr lang="en-US" altLang="zh-CN" dirty="0">
                <a:solidFill>
                  <a:schemeClr val="tx2"/>
                </a:solidFill>
              </a:rPr>
              <a:t>Evaluation</a:t>
            </a:r>
            <a:endParaRPr lang="zh-CN" altLang="en-US" dirty="0">
              <a:solidFill>
                <a:schemeClr val="tx2"/>
              </a:solidFill>
            </a:endParaRPr>
          </a:p>
        </p:txBody>
      </p:sp>
    </p:spTree>
    <p:extLst>
      <p:ext uri="{BB962C8B-B14F-4D97-AF65-F5344CB8AC3E}">
        <p14:creationId xmlns:p14="http://schemas.microsoft.com/office/powerpoint/2010/main" val="3763766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p59"/>
          <p:cNvSpPr txBox="1">
            <a:spLocks noGrp="1"/>
          </p:cNvSpPr>
          <p:nvPr>
            <p:ph type="title"/>
          </p:nvPr>
        </p:nvSpPr>
        <p:spPr>
          <a:xfrm>
            <a:off x="621030" y="303665"/>
            <a:ext cx="7475220" cy="85698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latin typeface="Times New Roman" panose="02020603050405020304" pitchFamily="18" charset="0"/>
                <a:cs typeface="Times New Roman" panose="02020603050405020304" pitchFamily="18" charset="0"/>
              </a:rPr>
              <a:t>Personal Emails Generation</a:t>
            </a:r>
            <a:endParaRPr sz="4000" dirty="0">
              <a:latin typeface="Times New Roman" panose="02020603050405020304" pitchFamily="18" charset="0"/>
              <a:cs typeface="Times New Roman" panose="02020603050405020304" pitchFamily="18" charset="0"/>
            </a:endParaRPr>
          </a:p>
        </p:txBody>
      </p:sp>
      <p:sp>
        <p:nvSpPr>
          <p:cNvPr id="684" name="Google Shape;684;p59"/>
          <p:cNvSpPr txBox="1">
            <a:spLocks noGrp="1"/>
          </p:cNvSpPr>
          <p:nvPr>
            <p:ph type="body" idx="4294967295"/>
          </p:nvPr>
        </p:nvSpPr>
        <p:spPr>
          <a:xfrm>
            <a:off x="621030" y="1537505"/>
            <a:ext cx="7901940" cy="1340485"/>
          </a:xfrm>
          <a:prstGeom prst="rect">
            <a:avLst/>
          </a:prstGeom>
        </p:spPr>
        <p:txBody>
          <a:bodyPr spcFirstLastPara="1" wrap="square" lIns="91425" tIns="91425" rIns="91425" bIns="91425" anchor="t" anchorCtr="0">
            <a:noAutofit/>
          </a:bodyPr>
          <a:lstStyle/>
          <a:p>
            <a:pPr marL="0" indent="0">
              <a:buNone/>
            </a:pPr>
            <a:r>
              <a:rPr lang="en-US" sz="2000" dirty="0">
                <a:latin typeface="Times New Roman" panose="02020603050405020304" pitchFamily="18" charset="0"/>
                <a:cs typeface="Times New Roman" panose="02020603050405020304" pitchFamily="18" charset="0"/>
              </a:rPr>
              <a:t>This project </a:t>
            </a:r>
            <a:r>
              <a:rPr lang="en-US" altLang="zh-CN" sz="2000" dirty="0">
                <a:latin typeface="Times New Roman" panose="02020603050405020304" pitchFamily="18" charset="0"/>
                <a:cs typeface="Times New Roman" panose="02020603050405020304" pitchFamily="18" charset="0"/>
              </a:rPr>
              <a:t>aims to create an effective communication tool that can help establish connections on platforms like LinkedIn. We </a:t>
            </a:r>
            <a:r>
              <a:rPr lang="en-US" sz="2000" dirty="0">
                <a:latin typeface="Times New Roman" panose="02020603050405020304" pitchFamily="18" charset="0"/>
                <a:cs typeface="Times New Roman" panose="02020603050405020304" pitchFamily="18" charset="0"/>
              </a:rPr>
              <a:t>trained a model using GPT-2 to generate personalized emails based on user inputs. </a:t>
            </a:r>
          </a:p>
          <a:p>
            <a:pPr marL="0" lvl="0" indent="0" algn="l" rtl="0">
              <a:spcBef>
                <a:spcPts val="0"/>
              </a:spcBef>
              <a:spcAft>
                <a:spcPts val="0"/>
              </a:spcAft>
              <a:buNone/>
            </a:pPr>
            <a:endParaRPr lang="en-US"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n-US" sz="1600" dirty="0">
              <a:latin typeface="Times New Roman" panose="02020603050405020304" pitchFamily="18" charset="0"/>
              <a:cs typeface="Times New Roman" panose="02020603050405020304" pitchFamily="18" charset="0"/>
            </a:endParaRPr>
          </a:p>
          <a:p>
            <a:pPr marL="0" indent="0">
              <a:buNone/>
            </a:pPr>
            <a:r>
              <a:rPr lang="en-US" altLang="zh-CN" sz="1600" dirty="0">
                <a:solidFill>
                  <a:srgbClr val="333333"/>
                </a:solidFill>
                <a:latin typeface="Times New Roman" panose="02020603050405020304" pitchFamily="18" charset="0"/>
                <a:cs typeface="Times New Roman" panose="02020603050405020304" pitchFamily="18" charset="0"/>
              </a:rPr>
              <a:t>Task: </a:t>
            </a:r>
            <a:r>
              <a:rPr lang="en-US" altLang="zh-CN" sz="1600" dirty="0">
                <a:latin typeface="Times New Roman" panose="02020603050405020304" pitchFamily="18" charset="0"/>
                <a:cs typeface="Times New Roman" panose="02020603050405020304" pitchFamily="18" charset="0"/>
              </a:rPr>
              <a:t>Text Generation</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a:latin typeface="Times New Roman" panose="02020603050405020304" pitchFamily="18" charset="0"/>
                <a:cs typeface="Times New Roman" panose="02020603050405020304" pitchFamily="18" charset="0"/>
              </a:rPr>
              <a:t>Model: </a:t>
            </a:r>
            <a:r>
              <a:rPr lang="en-US" altLang="zh-CN" sz="1600" b="0" i="0" u="none" strike="noStrike" dirty="0" err="1">
                <a:solidFill>
                  <a:srgbClr val="333333"/>
                </a:solidFill>
                <a:effectLst/>
                <a:latin typeface="Times New Roman" panose="02020603050405020304" pitchFamily="18" charset="0"/>
                <a:cs typeface="Times New Roman" panose="02020603050405020304" pitchFamily="18" charset="0"/>
                <a:hlinkClick r:id="rId3"/>
              </a:rPr>
              <a:t>postbot</a:t>
            </a:r>
            <a:r>
              <a:rPr lang="en-US" altLang="zh-CN" sz="1600" b="0" i="0" u="none" strike="noStrike" dirty="0">
                <a:solidFill>
                  <a:srgbClr val="333333"/>
                </a:solidFill>
                <a:effectLst/>
                <a:latin typeface="Times New Roman" panose="02020603050405020304" pitchFamily="18" charset="0"/>
                <a:cs typeface="Times New Roman" panose="02020603050405020304" pitchFamily="18" charset="0"/>
                <a:hlinkClick r:id="rId3"/>
              </a:rPr>
              <a:t>/distilgpt2-emailgen-V2</a:t>
            </a:r>
            <a:endParaRPr lang="en-US" altLang="zh-CN" sz="1600" b="0" i="0" u="none" strike="noStrike" dirty="0">
              <a:solidFill>
                <a:srgbClr val="333333"/>
              </a:solidFill>
              <a:effectLst/>
              <a:latin typeface="Times New Roman" panose="02020603050405020304" pitchFamily="18" charset="0"/>
              <a:cs typeface="Times New Roman" panose="02020603050405020304" pitchFamily="18" charset="0"/>
            </a:endParaRPr>
          </a:p>
          <a:p>
            <a:pPr marL="0" indent="0">
              <a:buNone/>
            </a:pPr>
            <a:r>
              <a:rPr lang="en-US" sz="1600" dirty="0">
                <a:latin typeface="Times New Roman" panose="02020603050405020304" pitchFamily="18" charset="0"/>
                <a:cs typeface="Times New Roman" panose="02020603050405020304" pitchFamily="18" charset="0"/>
              </a:rPr>
              <a:t>Dataset: </a:t>
            </a:r>
            <a:r>
              <a:rPr lang="en-US" altLang="zh-CN" sz="1600" b="0" i="0" u="none" strike="noStrike" dirty="0" err="1">
                <a:solidFill>
                  <a:srgbClr val="333333"/>
                </a:solidFill>
                <a:effectLst/>
                <a:latin typeface="Times New Roman" panose="02020603050405020304" pitchFamily="18" charset="0"/>
                <a:cs typeface="Times New Roman" panose="02020603050405020304" pitchFamily="18" charset="0"/>
                <a:hlinkClick r:id="rId4"/>
              </a:rPr>
              <a:t>LightTai</a:t>
            </a:r>
            <a:r>
              <a:rPr lang="en-US" altLang="zh-CN" sz="1600" b="0" i="0" u="none" strike="noStrike" dirty="0">
                <a:solidFill>
                  <a:srgbClr val="333333"/>
                </a:solidFill>
                <a:effectLst/>
                <a:latin typeface="Times New Roman" panose="02020603050405020304" pitchFamily="18" charset="0"/>
                <a:cs typeface="Times New Roman" panose="02020603050405020304" pitchFamily="18" charset="0"/>
                <a:hlinkClick r:id="rId4"/>
              </a:rPr>
              <a:t>/personalized-email</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a:latin typeface="Times New Roman" panose="02020603050405020304" pitchFamily="18" charset="0"/>
                <a:cs typeface="Times New Roman" panose="02020603050405020304" pitchFamily="18" charset="0"/>
              </a:rPr>
              <a:t>Libraries: </a:t>
            </a:r>
            <a:r>
              <a:rPr lang="en-US" altLang="zh-CN" sz="1600" b="0" i="0" u="none" strike="noStrike" dirty="0">
                <a:solidFill>
                  <a:srgbClr val="333333"/>
                </a:solidFill>
                <a:effectLst/>
                <a:latin typeface="Times New Roman" panose="02020603050405020304" pitchFamily="18" charset="0"/>
                <a:cs typeface="Times New Roman" panose="02020603050405020304" pitchFamily="18" charset="0"/>
              </a:rPr>
              <a:t>Transformers, datasets, torch, scikit-learn, accelerate</a:t>
            </a:r>
            <a:endParaRPr lang="en-US" altLang="zh-CN" sz="18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n-US"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6"/>
          <p:cNvSpPr txBox="1">
            <a:spLocks noGrp="1"/>
          </p:cNvSpPr>
          <p:nvPr>
            <p:ph type="title"/>
          </p:nvPr>
        </p:nvSpPr>
        <p:spPr>
          <a:xfrm>
            <a:off x="950794" y="2150850"/>
            <a:ext cx="7260609"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dirty="0">
                <a:latin typeface="Times New Roman" panose="02020603050405020304" pitchFamily="18" charset="0"/>
                <a:cs typeface="Times New Roman" panose="02020603050405020304" pitchFamily="18" charset="0"/>
              </a:rPr>
              <a:t>Limitations and Lessons Learned</a:t>
            </a:r>
          </a:p>
        </p:txBody>
      </p:sp>
      <p:sp>
        <p:nvSpPr>
          <p:cNvPr id="275" name="Google Shape;275;p36"/>
          <p:cNvSpPr/>
          <p:nvPr/>
        </p:nvSpPr>
        <p:spPr>
          <a:xfrm rot="-6325725">
            <a:off x="3015158" y="765387"/>
            <a:ext cx="173658" cy="173658"/>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6"/>
          <p:cNvSpPr/>
          <p:nvPr/>
        </p:nvSpPr>
        <p:spPr>
          <a:xfrm rot="-6325725">
            <a:off x="5953883" y="4203512"/>
            <a:ext cx="173658" cy="173658"/>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40137301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95EDAC3A-DFE5-A79D-9C59-10E7B76B0DF0}"/>
              </a:ext>
            </a:extLst>
          </p:cNvPr>
          <p:cNvSpPr txBox="1"/>
          <p:nvPr/>
        </p:nvSpPr>
        <p:spPr>
          <a:xfrm>
            <a:off x="554400" y="863590"/>
            <a:ext cx="8035200" cy="3693319"/>
          </a:xfrm>
          <a:prstGeom prst="rect">
            <a:avLst/>
          </a:prstGeom>
          <a:noFill/>
        </p:spPr>
        <p:txBody>
          <a:bodyPr wrap="square" rtlCol="0">
            <a:spAutoFit/>
          </a:bodyPr>
          <a:lstStyle/>
          <a:p>
            <a:pPr marL="285750" indent="-285750">
              <a:buFont typeface="Arial" panose="020B0604020202020204" pitchFamily="34" charset="0"/>
              <a:buChar char="•"/>
            </a:pPr>
            <a:r>
              <a:rPr lang="en-US" altLang="zh-CN" sz="1800" b="1" dirty="0"/>
              <a:t>Model results: </a:t>
            </a:r>
            <a:r>
              <a:rPr lang="en-US" altLang="zh-CN" sz="1800" dirty="0"/>
              <a:t>The output email is not the email we want to generate. Also, we can’t avoid generating spam or phishing emails. Based on the analysis, it won't improve with continued training. We guess there are two reasons for this:</a:t>
            </a:r>
          </a:p>
          <a:p>
            <a:pPr lvl="1"/>
            <a:r>
              <a:rPr lang="en-US" altLang="zh-CN" sz="1800" dirty="0"/>
              <a:t>	(1) Limitations of the model itself (2) Limitations of the dataset</a:t>
            </a:r>
          </a:p>
          <a:p>
            <a:pPr marL="285750" indent="-285750">
              <a:buFont typeface="Arial" panose="020B0604020202020204" pitchFamily="34" charset="0"/>
              <a:buChar char="•"/>
            </a:pPr>
            <a:endParaRPr lang="en-US" altLang="zh-CN" sz="1800" dirty="0"/>
          </a:p>
          <a:p>
            <a:pPr marL="285750" indent="-285750">
              <a:buFont typeface="Arial" panose="020B0604020202020204" pitchFamily="34" charset="0"/>
              <a:buChar char="•"/>
            </a:pPr>
            <a:r>
              <a:rPr lang="en-US" altLang="zh-CN" sz="1800" b="1" dirty="0"/>
              <a:t>Processing Time</a:t>
            </a:r>
            <a:r>
              <a:rPr lang="en-US" altLang="zh-CN" sz="1800" dirty="0"/>
              <a:t>: The model takes over three minutes to run in the application. This could potentially lead to a less-than-optimal user experience, especially if users are expecting quick results. </a:t>
            </a:r>
          </a:p>
          <a:p>
            <a:endParaRPr lang="en-US" altLang="zh-CN" sz="1800" dirty="0"/>
          </a:p>
          <a:p>
            <a:pPr marL="285750" indent="-285750">
              <a:buFont typeface="Arial" panose="020B0604020202020204" pitchFamily="34" charset="0"/>
              <a:buChar char="•"/>
            </a:pPr>
            <a:r>
              <a:rPr lang="en-US" altLang="zh-CN" sz="1800" b="1" dirty="0"/>
              <a:t>Data Formatting</a:t>
            </a:r>
            <a:r>
              <a:rPr lang="en-US" altLang="zh-CN" sz="1800" dirty="0"/>
              <a:t>: Ensuring the output is well-formatted and easy to understand is crucial for the end-user experience. The generated email does not have a perfect format. </a:t>
            </a:r>
          </a:p>
        </p:txBody>
      </p:sp>
      <p:sp>
        <p:nvSpPr>
          <p:cNvPr id="8" name="文本框 7">
            <a:extLst>
              <a:ext uri="{FF2B5EF4-FFF2-40B4-BE49-F238E27FC236}">
                <a16:creationId xmlns:a16="http://schemas.microsoft.com/office/drawing/2014/main" id="{0EAA0FF3-E015-08B4-8B1A-4EE3CCD2B72B}"/>
              </a:ext>
            </a:extLst>
          </p:cNvPr>
          <p:cNvSpPr txBox="1"/>
          <p:nvPr/>
        </p:nvSpPr>
        <p:spPr>
          <a:xfrm>
            <a:off x="249790" y="174934"/>
            <a:ext cx="952610" cy="307777"/>
          </a:xfrm>
          <a:prstGeom prst="rect">
            <a:avLst/>
          </a:prstGeom>
          <a:solidFill>
            <a:schemeClr val="bg2"/>
          </a:solidFill>
        </p:spPr>
        <p:txBody>
          <a:bodyPr wrap="square" rtlCol="0">
            <a:spAutoFit/>
          </a:bodyPr>
          <a:lstStyle/>
          <a:p>
            <a:r>
              <a:rPr lang="en-US" altLang="zh-CN" dirty="0">
                <a:solidFill>
                  <a:schemeClr val="tx2"/>
                </a:solidFill>
              </a:rPr>
              <a:t>Limitation</a:t>
            </a:r>
            <a:endParaRPr lang="zh-CN" altLang="en-US" dirty="0">
              <a:solidFill>
                <a:schemeClr val="tx2"/>
              </a:solidFill>
            </a:endParaRPr>
          </a:p>
        </p:txBody>
      </p:sp>
    </p:spTree>
    <p:extLst>
      <p:ext uri="{BB962C8B-B14F-4D97-AF65-F5344CB8AC3E}">
        <p14:creationId xmlns:p14="http://schemas.microsoft.com/office/powerpoint/2010/main" val="32005708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95EDAC3A-DFE5-A79D-9C59-10E7B76B0DF0}"/>
              </a:ext>
            </a:extLst>
          </p:cNvPr>
          <p:cNvSpPr txBox="1"/>
          <p:nvPr/>
        </p:nvSpPr>
        <p:spPr>
          <a:xfrm>
            <a:off x="554400" y="863590"/>
            <a:ext cx="8035200" cy="3785652"/>
          </a:xfrm>
          <a:prstGeom prst="rect">
            <a:avLst/>
          </a:prstGeom>
          <a:noFill/>
        </p:spPr>
        <p:txBody>
          <a:bodyPr wrap="square" rtlCol="0">
            <a:spAutoFit/>
          </a:bodyPr>
          <a:lstStyle/>
          <a:p>
            <a:pPr marL="285750" indent="-285750">
              <a:buFont typeface="Arial" panose="020B0604020202020204" pitchFamily="34" charset="0"/>
              <a:buChar char="•"/>
            </a:pPr>
            <a:r>
              <a:rPr lang="en-US" altLang="zh-CN" sz="1600" b="1" dirty="0"/>
              <a:t>The use of hugging face</a:t>
            </a:r>
            <a:r>
              <a:rPr lang="en-US" altLang="zh-CN" sz="1600" dirty="0"/>
              <a:t>: Understood the process of uploading models and building spaces from scratch on hugging face. Also learned how to work together on hugging face.</a:t>
            </a:r>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b="1" dirty="0"/>
              <a:t>The effect of model parameters</a:t>
            </a:r>
            <a:r>
              <a:rPr lang="en-US" altLang="zh-CN" sz="1600" dirty="0"/>
              <a:t>: Figure out how to add or modify parameters to change the model outputs.</a:t>
            </a:r>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b="1" dirty="0"/>
              <a:t>Evaluation model</a:t>
            </a:r>
            <a:r>
              <a:rPr lang="en-US" altLang="zh-CN" sz="1600" dirty="0"/>
              <a:t>: Understood the effect of different evaluations, and thought about how to choose the right evaluation.</a:t>
            </a:r>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b="1" dirty="0"/>
              <a:t>Interactive User Interface</a:t>
            </a:r>
            <a:r>
              <a:rPr lang="en-US" altLang="zh-CN" sz="1600" dirty="0"/>
              <a:t>: We use </a:t>
            </a:r>
            <a:r>
              <a:rPr lang="en-US" altLang="zh-CN" sz="1600" dirty="0" err="1"/>
              <a:t>Streamlit</a:t>
            </a:r>
            <a:r>
              <a:rPr lang="en-US" altLang="zh-CN" sz="1600" dirty="0"/>
              <a:t> to create an interactive user interface for the model. It provides a user-friendly way to input data and view the results.</a:t>
            </a:r>
          </a:p>
          <a:p>
            <a:pPr marL="285750" indent="-285750">
              <a:buFont typeface="Arial" panose="020B0604020202020204" pitchFamily="34" charset="0"/>
              <a:buChar char="•"/>
            </a:pPr>
            <a:endParaRPr lang="en-US" altLang="zh-CN" sz="1600" dirty="0"/>
          </a:p>
          <a:p>
            <a:pPr marL="285750" indent="-285750">
              <a:buFont typeface="Arial" panose="020B0604020202020204" pitchFamily="34" charset="0"/>
              <a:buChar char="•"/>
            </a:pPr>
            <a:r>
              <a:rPr lang="en-US" altLang="zh-CN" sz="1600" b="1" dirty="0"/>
              <a:t>Ethical consideration</a:t>
            </a:r>
            <a:r>
              <a:rPr lang="en-US" altLang="zh-CN" sz="1600" dirty="0"/>
              <a:t>: We consider the ethical nature of model-generated content. Learned about methods to avoid generating spam and phishing.</a:t>
            </a:r>
          </a:p>
        </p:txBody>
      </p:sp>
      <p:sp>
        <p:nvSpPr>
          <p:cNvPr id="8" name="文本框 7">
            <a:extLst>
              <a:ext uri="{FF2B5EF4-FFF2-40B4-BE49-F238E27FC236}">
                <a16:creationId xmlns:a16="http://schemas.microsoft.com/office/drawing/2014/main" id="{0EAA0FF3-E015-08B4-8B1A-4EE3CCD2B72B}"/>
              </a:ext>
            </a:extLst>
          </p:cNvPr>
          <p:cNvSpPr txBox="1"/>
          <p:nvPr/>
        </p:nvSpPr>
        <p:spPr>
          <a:xfrm>
            <a:off x="249790" y="174934"/>
            <a:ext cx="772610" cy="307777"/>
          </a:xfrm>
          <a:prstGeom prst="rect">
            <a:avLst/>
          </a:prstGeom>
          <a:solidFill>
            <a:schemeClr val="bg2"/>
          </a:solidFill>
        </p:spPr>
        <p:txBody>
          <a:bodyPr wrap="square" rtlCol="0">
            <a:spAutoFit/>
          </a:bodyPr>
          <a:lstStyle/>
          <a:p>
            <a:r>
              <a:rPr lang="en-US" altLang="zh-CN" dirty="0">
                <a:solidFill>
                  <a:schemeClr val="tx2"/>
                </a:solidFill>
              </a:rPr>
              <a:t>Lesson</a:t>
            </a:r>
            <a:endParaRPr lang="zh-CN" altLang="en-US" dirty="0">
              <a:solidFill>
                <a:schemeClr val="tx2"/>
              </a:solidFill>
            </a:endParaRPr>
          </a:p>
        </p:txBody>
      </p:sp>
    </p:spTree>
    <p:extLst>
      <p:ext uri="{BB962C8B-B14F-4D97-AF65-F5344CB8AC3E}">
        <p14:creationId xmlns:p14="http://schemas.microsoft.com/office/powerpoint/2010/main" val="25211310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87C56F-BD86-8EC4-A603-95D16B621872}"/>
              </a:ext>
            </a:extLst>
          </p:cNvPr>
          <p:cNvSpPr>
            <a:spLocks noGrp="1"/>
          </p:cNvSpPr>
          <p:nvPr>
            <p:ph type="title"/>
          </p:nvPr>
        </p:nvSpPr>
        <p:spPr/>
        <p:txBody>
          <a:bodyPr/>
          <a:lstStyle/>
          <a:p>
            <a:r>
              <a:rPr lang="en-US" altLang="zh-CN" dirty="0">
                <a:latin typeface="Times New Roman" panose="02020603050405020304" pitchFamily="18" charset="0"/>
                <a:cs typeface="Times New Roman" panose="02020603050405020304" pitchFamily="18" charset="0"/>
              </a:rPr>
              <a:t>Thanks!</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7028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FCC55D-C761-EF94-F62E-D6CCDE467A45}"/>
              </a:ext>
            </a:extLst>
          </p:cNvPr>
          <p:cNvSpPr>
            <a:spLocks noGrp="1"/>
          </p:cNvSpPr>
          <p:nvPr>
            <p:ph type="title"/>
          </p:nvPr>
        </p:nvSpPr>
        <p:spPr>
          <a:xfrm>
            <a:off x="2446650" y="684800"/>
            <a:ext cx="4250700" cy="1207500"/>
          </a:xfrm>
        </p:spPr>
        <p:txBody>
          <a:bodyPr/>
          <a:lstStyle/>
          <a:p>
            <a:r>
              <a:rPr lang="en-US" altLang="zh-CN" sz="4400" dirty="0">
                <a:latin typeface="Times New Roman" panose="02020603050405020304" pitchFamily="18" charset="0"/>
                <a:cs typeface="Times New Roman" panose="02020603050405020304" pitchFamily="18" charset="0"/>
              </a:rPr>
              <a:t>Main Problem</a:t>
            </a:r>
            <a:endParaRPr lang="zh-CN" altLang="en-US" sz="4400"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630C85E5-D2DA-7F86-FC01-2143FE2690AE}"/>
              </a:ext>
            </a:extLst>
          </p:cNvPr>
          <p:cNvSpPr txBox="1"/>
          <p:nvPr/>
        </p:nvSpPr>
        <p:spPr>
          <a:xfrm>
            <a:off x="958850" y="2281714"/>
            <a:ext cx="7797800" cy="1200329"/>
          </a:xfrm>
          <a:prstGeom prst="rect">
            <a:avLst/>
          </a:prstGeom>
          <a:noFill/>
        </p:spPr>
        <p:txBody>
          <a:bodyPr wrap="square" rtlCol="0">
            <a:spAutoFit/>
          </a:bodyPr>
          <a:lstStyle/>
          <a:p>
            <a:pPr marL="285750" indent="-285750">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How to train our model to generate personalized emails?</a:t>
            </a:r>
          </a:p>
          <a:p>
            <a:pPr marL="285750" indent="-285750">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How to use our model?</a:t>
            </a:r>
          </a:p>
          <a:p>
            <a:pPr marL="285750" indent="-285750">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How to evaluate our model?</a:t>
            </a:r>
          </a:p>
          <a:p>
            <a:pPr marL="285750" indent="-285750">
              <a:buFont typeface="Arial" panose="020B0604020202020204" pitchFamily="34" charset="0"/>
              <a:buChar char="•"/>
            </a:pPr>
            <a:r>
              <a:rPr lang="en-US" altLang="zh-CN" sz="1800" dirty="0">
                <a:latin typeface="Times New Roman" panose="02020603050405020304" pitchFamily="18" charset="0"/>
                <a:cs typeface="Times New Roman" panose="02020603050405020304" pitchFamily="18" charset="0"/>
              </a:rPr>
              <a:t>How to avoid misuse of our models and ethical considerations?</a:t>
            </a:r>
          </a:p>
        </p:txBody>
      </p:sp>
    </p:spTree>
    <p:extLst>
      <p:ext uri="{BB962C8B-B14F-4D97-AF65-F5344CB8AC3E}">
        <p14:creationId xmlns:p14="http://schemas.microsoft.com/office/powerpoint/2010/main" val="1820687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6"/>
          <p:cNvSpPr txBox="1">
            <a:spLocks noGrp="1"/>
          </p:cNvSpPr>
          <p:nvPr>
            <p:ph type="title"/>
          </p:nvPr>
        </p:nvSpPr>
        <p:spPr>
          <a:xfrm>
            <a:off x="975906" y="2150850"/>
            <a:ext cx="7200387"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Analysis and Findings</a:t>
            </a:r>
          </a:p>
        </p:txBody>
      </p:sp>
      <p:sp>
        <p:nvSpPr>
          <p:cNvPr id="275" name="Google Shape;275;p36"/>
          <p:cNvSpPr/>
          <p:nvPr/>
        </p:nvSpPr>
        <p:spPr>
          <a:xfrm rot="-6325725">
            <a:off x="3015158" y="765387"/>
            <a:ext cx="173658" cy="173658"/>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6"/>
          <p:cNvSpPr/>
          <p:nvPr/>
        </p:nvSpPr>
        <p:spPr>
          <a:xfrm rot="-6325725">
            <a:off x="5953883" y="4203512"/>
            <a:ext cx="173658" cy="173658"/>
          </a:xfrm>
          <a:prstGeom prst="plaque">
            <a:avLst>
              <a:gd name="adj" fmla="val 5000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Tree>
    <p:extLst>
      <p:ext uri="{BB962C8B-B14F-4D97-AF65-F5344CB8AC3E}">
        <p14:creationId xmlns:p14="http://schemas.microsoft.com/office/powerpoint/2010/main" val="2151235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2083027" y="405944"/>
            <a:ext cx="4977945" cy="584775"/>
          </a:xfrm>
          <a:prstGeom prst="rect">
            <a:avLst/>
          </a:prstGeom>
          <a:noFill/>
        </p:spPr>
        <p:txBody>
          <a:bodyPr wrap="square" rtlCol="0">
            <a:spAutoFit/>
          </a:bodyPr>
          <a:lstStyle/>
          <a:p>
            <a:pPr algn="ctr"/>
            <a:r>
              <a:rPr lang="en-US" altLang="zh-CN" sz="3200" dirty="0">
                <a:solidFill>
                  <a:schemeClr val="bg2">
                    <a:lumMod val="50000"/>
                  </a:schemeClr>
                </a:solidFill>
                <a:latin typeface="Times New Roman" panose="02020603050405020304" pitchFamily="18" charset="0"/>
                <a:cs typeface="Times New Roman" panose="02020603050405020304" pitchFamily="18" charset="0"/>
              </a:rPr>
              <a:t>Data Analysis</a:t>
            </a:r>
            <a:endParaRPr lang="zh-CN" altLang="en-US" sz="32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A4532FCE-A714-4B7A-DBC2-A18CB95E6238}"/>
              </a:ext>
            </a:extLst>
          </p:cNvPr>
          <p:cNvSpPr txBox="1"/>
          <p:nvPr/>
        </p:nvSpPr>
        <p:spPr>
          <a:xfrm>
            <a:off x="278590" y="253372"/>
            <a:ext cx="676800" cy="305144"/>
          </a:xfrm>
          <a:prstGeom prst="rect">
            <a:avLst/>
          </a:prstGeom>
          <a:solidFill>
            <a:schemeClr val="bg2"/>
          </a:solidFill>
        </p:spPr>
        <p:txBody>
          <a:bodyPr wrap="square" rtlCol="0">
            <a:spAutoFit/>
          </a:bodyPr>
          <a:lstStyle/>
          <a:p>
            <a:r>
              <a:rPr lang="en-US" altLang="zh-CN" dirty="0">
                <a:solidFill>
                  <a:schemeClr val="tx2"/>
                </a:solidFill>
              </a:rPr>
              <a:t>Model</a:t>
            </a:r>
            <a:endParaRPr lang="zh-CN" altLang="en-US" dirty="0">
              <a:solidFill>
                <a:schemeClr val="tx2"/>
              </a:solidFill>
            </a:endParaRPr>
          </a:p>
        </p:txBody>
      </p:sp>
      <p:pic>
        <p:nvPicPr>
          <p:cNvPr id="3" name="Picture 3">
            <a:extLst>
              <a:ext uri="{FF2B5EF4-FFF2-40B4-BE49-F238E27FC236}">
                <a16:creationId xmlns:a16="http://schemas.microsoft.com/office/drawing/2014/main" id="{9649FE5F-7A2A-9AFD-8B76-1DF1F486108E}"/>
              </a:ext>
            </a:extLst>
          </p:cNvPr>
          <p:cNvPicPr>
            <a:picLocks noChangeAspect="1"/>
          </p:cNvPicPr>
          <p:nvPr/>
        </p:nvPicPr>
        <p:blipFill>
          <a:blip r:embed="rId3"/>
          <a:stretch>
            <a:fillRect/>
          </a:stretch>
        </p:blipFill>
        <p:spPr>
          <a:xfrm>
            <a:off x="955390" y="1105673"/>
            <a:ext cx="7388180" cy="3784455"/>
          </a:xfrm>
          <a:prstGeom prst="rect">
            <a:avLst/>
          </a:prstGeom>
        </p:spPr>
      </p:pic>
    </p:spTree>
    <p:extLst>
      <p:ext uri="{BB962C8B-B14F-4D97-AF65-F5344CB8AC3E}">
        <p14:creationId xmlns:p14="http://schemas.microsoft.com/office/powerpoint/2010/main" val="27326234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519448" y="558516"/>
            <a:ext cx="8105103" cy="584775"/>
          </a:xfrm>
          <a:prstGeom prst="rect">
            <a:avLst/>
          </a:prstGeom>
          <a:noFill/>
        </p:spPr>
        <p:txBody>
          <a:bodyPr wrap="square" rtlCol="0">
            <a:spAutoFit/>
          </a:bodyPr>
          <a:lstStyle/>
          <a:p>
            <a:pPr algn="ctr"/>
            <a:r>
              <a:rPr lang="en-US" altLang="zh-CN" sz="3200" dirty="0">
                <a:solidFill>
                  <a:schemeClr val="bg2">
                    <a:lumMod val="50000"/>
                  </a:schemeClr>
                </a:solidFill>
                <a:latin typeface="Times New Roman" panose="02020603050405020304" pitchFamily="18" charset="0"/>
                <a:cs typeface="Times New Roman" panose="02020603050405020304" pitchFamily="18" charset="0"/>
              </a:rPr>
              <a:t>NLP Methodology and Techniques Employed</a:t>
            </a:r>
            <a:endParaRPr lang="zh-CN" altLang="en-US" sz="32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A0DAB930-6CB0-B678-A28D-3A6E495CB393}"/>
              </a:ext>
            </a:extLst>
          </p:cNvPr>
          <p:cNvSpPr txBox="1"/>
          <p:nvPr/>
        </p:nvSpPr>
        <p:spPr>
          <a:xfrm>
            <a:off x="278590" y="253372"/>
            <a:ext cx="676800" cy="305144"/>
          </a:xfrm>
          <a:prstGeom prst="rect">
            <a:avLst/>
          </a:prstGeom>
          <a:solidFill>
            <a:schemeClr val="bg2"/>
          </a:solidFill>
        </p:spPr>
        <p:txBody>
          <a:bodyPr wrap="square" rtlCol="0">
            <a:spAutoFit/>
          </a:bodyPr>
          <a:lstStyle/>
          <a:p>
            <a:r>
              <a:rPr lang="en-US" altLang="zh-CN" dirty="0">
                <a:solidFill>
                  <a:schemeClr val="tx2"/>
                </a:solidFill>
              </a:rPr>
              <a:t>Model</a:t>
            </a:r>
            <a:endParaRPr lang="zh-CN" altLang="en-US" dirty="0">
              <a:solidFill>
                <a:schemeClr val="tx2"/>
              </a:solidFill>
            </a:endParaRPr>
          </a:p>
        </p:txBody>
      </p:sp>
      <p:sp>
        <p:nvSpPr>
          <p:cNvPr id="4" name="文本框 3">
            <a:extLst>
              <a:ext uri="{FF2B5EF4-FFF2-40B4-BE49-F238E27FC236}">
                <a16:creationId xmlns:a16="http://schemas.microsoft.com/office/drawing/2014/main" id="{5898F595-5B71-AF2D-80A4-BBFA2969AF62}"/>
              </a:ext>
            </a:extLst>
          </p:cNvPr>
          <p:cNvSpPr txBox="1"/>
          <p:nvPr/>
        </p:nvSpPr>
        <p:spPr>
          <a:xfrm>
            <a:off x="296213" y="1287887"/>
            <a:ext cx="8551572" cy="3785652"/>
          </a:xfrm>
          <a:prstGeom prst="rect">
            <a:avLst/>
          </a:prstGeom>
          <a:noFill/>
        </p:spPr>
        <p:txBody>
          <a:bodyPr wrap="square" rtlCol="0">
            <a:spAutoFit/>
          </a:bodyPr>
          <a:lstStyle/>
          <a:p>
            <a:pPr marL="285750" indent="-285750">
              <a:buFont typeface="Arial" panose="020B0604020202020204" pitchFamily="34" charset="0"/>
              <a:buChar char="•"/>
            </a:pPr>
            <a:r>
              <a:rPr lang="en-US" altLang="zh-CN" sz="1600" dirty="0"/>
              <a:t>Text Classification/Segmentation: To analyze the customer base and categorize it based on different attributes such as gender, profession, and hobbies. This would involve supervised learning algorithms that could classify text into pre-defined classes based on the training data provided in the dataset.</a:t>
            </a:r>
          </a:p>
          <a:p>
            <a:pPr marL="285750" indent="-285750">
              <a:buFont typeface="Arial" panose="020B0604020202020204" pitchFamily="34" charset="0"/>
              <a:buChar char="•"/>
            </a:pPr>
            <a:r>
              <a:rPr lang="en-US" altLang="zh-CN" sz="1600" dirty="0"/>
              <a:t>Sentiment Analysis: To understand the sentiment behind the hobbies or professions listed, which might then influence the tone and style of the email content.</a:t>
            </a:r>
          </a:p>
          <a:p>
            <a:pPr marL="285750" indent="-285750">
              <a:buFont typeface="Arial" panose="020B0604020202020204" pitchFamily="34" charset="0"/>
              <a:buChar char="•"/>
            </a:pPr>
            <a:r>
              <a:rPr lang="en-US" altLang="zh-CN" sz="1600" dirty="0"/>
              <a:t>Template-Based Text Generation: For generating personalized emails, a template-based approach would be used. Templates would have placeholders for names, professions, products, etc., that would be dynamically filled based on the customer data.</a:t>
            </a:r>
          </a:p>
          <a:p>
            <a:pPr marL="285750" indent="-285750">
              <a:buFont typeface="Arial" panose="020B0604020202020204" pitchFamily="34" charset="0"/>
              <a:buChar char="•"/>
            </a:pPr>
            <a:r>
              <a:rPr lang="en-US" altLang="zh-CN" sz="1600" dirty="0"/>
              <a:t>Feature Extraction: Before any text generation, it would be necessary to extract features from the text that are relevant to the product, gender, and hobbies, and use them to tailor the content of the emails.</a:t>
            </a:r>
          </a:p>
          <a:p>
            <a:pPr marL="285750" indent="-285750">
              <a:buFont typeface="Arial" panose="020B0604020202020204" pitchFamily="34" charset="0"/>
              <a:buChar char="•"/>
            </a:pPr>
            <a:r>
              <a:rPr lang="en-US" altLang="zh-CN" sz="1600" dirty="0"/>
              <a:t>Data Preprocessing: Cleaning and organizing the data to ensure the NLP models work efficiently. This would include tokenization, stemming, lemmatization, and removal of stop words.</a:t>
            </a:r>
          </a:p>
        </p:txBody>
      </p:sp>
    </p:spTree>
    <p:extLst>
      <p:ext uri="{BB962C8B-B14F-4D97-AF65-F5344CB8AC3E}">
        <p14:creationId xmlns:p14="http://schemas.microsoft.com/office/powerpoint/2010/main" val="1510479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1519209" y="350136"/>
            <a:ext cx="6105582" cy="584775"/>
          </a:xfrm>
          <a:prstGeom prst="rect">
            <a:avLst/>
          </a:prstGeom>
          <a:noFill/>
        </p:spPr>
        <p:txBody>
          <a:bodyPr wrap="square" rtlCol="0">
            <a:spAutoFit/>
          </a:bodyPr>
          <a:lstStyle/>
          <a:p>
            <a:pPr algn="ctr"/>
            <a:r>
              <a:rPr lang="en-US" altLang="zh-CN" sz="3200" dirty="0">
                <a:solidFill>
                  <a:schemeClr val="bg2">
                    <a:lumMod val="50000"/>
                  </a:schemeClr>
                </a:solidFill>
                <a:latin typeface="Times New Roman" panose="02020603050405020304" pitchFamily="18" charset="0"/>
                <a:cs typeface="Times New Roman" panose="02020603050405020304" pitchFamily="18" charset="0"/>
              </a:rPr>
              <a:t>Explain Dataset to Model Tokenize</a:t>
            </a:r>
            <a:endParaRPr lang="zh-CN" altLang="en-US" sz="32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2" name="文本框 1">
            <a:extLst>
              <a:ext uri="{FF2B5EF4-FFF2-40B4-BE49-F238E27FC236}">
                <a16:creationId xmlns:a16="http://schemas.microsoft.com/office/drawing/2014/main" id="{0C925C58-C673-A285-B487-C34F5A9B76E2}"/>
              </a:ext>
            </a:extLst>
          </p:cNvPr>
          <p:cNvSpPr txBox="1"/>
          <p:nvPr/>
        </p:nvSpPr>
        <p:spPr>
          <a:xfrm>
            <a:off x="278590" y="253372"/>
            <a:ext cx="676800" cy="305144"/>
          </a:xfrm>
          <a:prstGeom prst="rect">
            <a:avLst/>
          </a:prstGeom>
          <a:solidFill>
            <a:schemeClr val="bg2"/>
          </a:solidFill>
        </p:spPr>
        <p:txBody>
          <a:bodyPr wrap="square" rtlCol="0">
            <a:spAutoFit/>
          </a:bodyPr>
          <a:lstStyle/>
          <a:p>
            <a:r>
              <a:rPr lang="en-US" altLang="zh-CN" dirty="0">
                <a:solidFill>
                  <a:schemeClr val="tx2"/>
                </a:solidFill>
              </a:rPr>
              <a:t>Model</a:t>
            </a:r>
            <a:endParaRPr lang="zh-CN" altLang="en-US" dirty="0">
              <a:solidFill>
                <a:schemeClr val="tx2"/>
              </a:solidFill>
            </a:endParaRPr>
          </a:p>
        </p:txBody>
      </p:sp>
      <p:pic>
        <p:nvPicPr>
          <p:cNvPr id="6" name="Picture 4">
            <a:extLst>
              <a:ext uri="{FF2B5EF4-FFF2-40B4-BE49-F238E27FC236}">
                <a16:creationId xmlns:a16="http://schemas.microsoft.com/office/drawing/2014/main" id="{3908ACD0-BA30-917F-81F1-5C297F6F14EF}"/>
              </a:ext>
            </a:extLst>
          </p:cNvPr>
          <p:cNvPicPr>
            <a:picLocks noChangeAspect="1"/>
          </p:cNvPicPr>
          <p:nvPr/>
        </p:nvPicPr>
        <p:blipFill>
          <a:blip r:embed="rId3"/>
          <a:stretch>
            <a:fillRect/>
          </a:stretch>
        </p:blipFill>
        <p:spPr>
          <a:xfrm>
            <a:off x="812760" y="982160"/>
            <a:ext cx="7518479" cy="3907968"/>
          </a:xfrm>
          <a:prstGeom prst="rect">
            <a:avLst/>
          </a:prstGeom>
        </p:spPr>
      </p:pic>
    </p:spTree>
    <p:extLst>
      <p:ext uri="{BB962C8B-B14F-4D97-AF65-F5344CB8AC3E}">
        <p14:creationId xmlns:p14="http://schemas.microsoft.com/office/powerpoint/2010/main" val="1649963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7" name="文本框 6">
            <a:extLst>
              <a:ext uri="{FF2B5EF4-FFF2-40B4-BE49-F238E27FC236}">
                <a16:creationId xmlns:a16="http://schemas.microsoft.com/office/drawing/2014/main" id="{208BF08D-0D55-93F1-6C55-E63B778B0876}"/>
              </a:ext>
            </a:extLst>
          </p:cNvPr>
          <p:cNvSpPr txBox="1"/>
          <p:nvPr/>
        </p:nvSpPr>
        <p:spPr>
          <a:xfrm>
            <a:off x="519448" y="558516"/>
            <a:ext cx="8105103" cy="584775"/>
          </a:xfrm>
          <a:prstGeom prst="rect">
            <a:avLst/>
          </a:prstGeom>
          <a:noFill/>
        </p:spPr>
        <p:txBody>
          <a:bodyPr wrap="square" rtlCol="0">
            <a:spAutoFit/>
          </a:bodyPr>
          <a:lstStyle/>
          <a:p>
            <a:pPr algn="ctr"/>
            <a:r>
              <a:rPr lang="en-US" altLang="zh-CN" sz="3200" dirty="0">
                <a:solidFill>
                  <a:schemeClr val="bg2">
                    <a:lumMod val="50000"/>
                  </a:schemeClr>
                </a:solidFill>
                <a:latin typeface="Times New Roman" panose="02020603050405020304" pitchFamily="18" charset="0"/>
                <a:cs typeface="Times New Roman" panose="02020603050405020304" pitchFamily="18" charset="0"/>
              </a:rPr>
              <a:t>Explain Dataset to Model Tokenize</a:t>
            </a:r>
            <a:endParaRPr lang="zh-CN" altLang="en-US" sz="320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A0DAB930-6CB0-B678-A28D-3A6E495CB393}"/>
              </a:ext>
            </a:extLst>
          </p:cNvPr>
          <p:cNvSpPr txBox="1"/>
          <p:nvPr/>
        </p:nvSpPr>
        <p:spPr>
          <a:xfrm>
            <a:off x="278590" y="253372"/>
            <a:ext cx="676800" cy="305144"/>
          </a:xfrm>
          <a:prstGeom prst="rect">
            <a:avLst/>
          </a:prstGeom>
          <a:solidFill>
            <a:schemeClr val="bg2"/>
          </a:solidFill>
        </p:spPr>
        <p:txBody>
          <a:bodyPr wrap="square" rtlCol="0">
            <a:spAutoFit/>
          </a:bodyPr>
          <a:lstStyle/>
          <a:p>
            <a:r>
              <a:rPr lang="en-US" altLang="zh-CN" dirty="0">
                <a:solidFill>
                  <a:schemeClr val="tx2"/>
                </a:solidFill>
              </a:rPr>
              <a:t>Model</a:t>
            </a:r>
            <a:endParaRPr lang="zh-CN" altLang="en-US" dirty="0">
              <a:solidFill>
                <a:schemeClr val="tx2"/>
              </a:solidFill>
            </a:endParaRPr>
          </a:p>
        </p:txBody>
      </p:sp>
      <p:sp>
        <p:nvSpPr>
          <p:cNvPr id="4" name="文本框 3">
            <a:extLst>
              <a:ext uri="{FF2B5EF4-FFF2-40B4-BE49-F238E27FC236}">
                <a16:creationId xmlns:a16="http://schemas.microsoft.com/office/drawing/2014/main" id="{5898F595-5B71-AF2D-80A4-BBFA2969AF62}"/>
              </a:ext>
            </a:extLst>
          </p:cNvPr>
          <p:cNvSpPr txBox="1"/>
          <p:nvPr/>
        </p:nvSpPr>
        <p:spPr>
          <a:xfrm>
            <a:off x="296213" y="1287887"/>
            <a:ext cx="8551572" cy="3785652"/>
          </a:xfrm>
          <a:prstGeom prst="rect">
            <a:avLst/>
          </a:prstGeom>
          <a:noFill/>
        </p:spPr>
        <p:txBody>
          <a:bodyPr wrap="square" rtlCol="0">
            <a:spAutoFit/>
          </a:bodyPr>
          <a:lstStyle/>
          <a:p>
            <a:pPr marL="285750" indent="-285750">
              <a:buFont typeface="Arial" panose="020B0604020202020204" pitchFamily="34" charset="0"/>
              <a:buChar char="•"/>
            </a:pPr>
            <a:r>
              <a:rPr lang="en-US" altLang="zh-CN" sz="1600" dirty="0"/>
              <a:t>Loading Pre-trained Model Tokenizer: An </a:t>
            </a:r>
            <a:r>
              <a:rPr lang="en-US" altLang="zh-CN" sz="1600" dirty="0" err="1"/>
              <a:t>AutoTokenizer</a:t>
            </a:r>
            <a:r>
              <a:rPr lang="en-US" altLang="zh-CN" sz="1600" dirty="0"/>
              <a:t> is loaded with a specified pre-trained model checkpoint. The tokenizer is a crucial tool that converts text data into a format that can be processed by machine learning models.</a:t>
            </a:r>
          </a:p>
          <a:p>
            <a:pPr marL="285750" indent="-285750">
              <a:buFont typeface="Arial" panose="020B0604020202020204" pitchFamily="34" charset="0"/>
              <a:buChar char="•"/>
            </a:pPr>
            <a:r>
              <a:rPr lang="en-US" altLang="zh-CN" sz="1600" dirty="0"/>
              <a:t>Tokenization Function: The function </a:t>
            </a:r>
            <a:r>
              <a:rPr lang="en-US" altLang="zh-CN" sz="1600" dirty="0" err="1"/>
              <a:t>tokenize_function</a:t>
            </a:r>
            <a:r>
              <a:rPr lang="en-US" altLang="zh-CN" sz="1600" dirty="0"/>
              <a:t> is defined to tokenize the inputs. It takes examples from the dataset and extracts the product, gender, profession, and hobby columns. These columns are tokenized, meaning they are converted into a sequence of numbers that represent the text in a way the model can understand. There's a special focus on the email column since it is the target variable (what the model will learn to generate).</a:t>
            </a:r>
          </a:p>
          <a:p>
            <a:pPr marL="285750" indent="-285750">
              <a:buFont typeface="Arial" panose="020B0604020202020204" pitchFamily="34" charset="0"/>
              <a:buChar char="•"/>
            </a:pPr>
            <a:r>
              <a:rPr lang="en-US" altLang="zh-CN" sz="1600" dirty="0"/>
              <a:t>Processing the Dataset: The dataset is split into a training set and a test set with a 50/50 split. The original </a:t>
            </a:r>
            <a:r>
              <a:rPr lang="en-US" altLang="zh-CN" sz="1600" dirty="0" err="1"/>
              <a:t>DataFrame</a:t>
            </a:r>
            <a:r>
              <a:rPr lang="en-US" altLang="zh-CN" sz="1600" dirty="0"/>
              <a:t> is then converted into a Dataset object, which is a more efficient format for handling datasets in machine learning workflows.</a:t>
            </a:r>
          </a:p>
          <a:p>
            <a:pPr marL="285750" indent="-285750">
              <a:buFont typeface="Arial" panose="020B0604020202020204" pitchFamily="34" charset="0"/>
              <a:buChar char="•"/>
            </a:pPr>
            <a:r>
              <a:rPr lang="en-US" altLang="zh-CN" sz="1600" dirty="0"/>
              <a:t>Tokenizing the Dataset: The actual tokenization process happens where the training and test sets are mapped with the </a:t>
            </a:r>
            <a:r>
              <a:rPr lang="en-US" altLang="zh-CN" sz="1600" dirty="0" err="1"/>
              <a:t>tokenize_function</a:t>
            </a:r>
            <a:r>
              <a:rPr lang="en-US" altLang="zh-CN" sz="1600" dirty="0"/>
              <a:t>. This means that all the text data in these datasets is converted into tokens.</a:t>
            </a:r>
          </a:p>
        </p:txBody>
      </p:sp>
    </p:spTree>
    <p:extLst>
      <p:ext uri="{BB962C8B-B14F-4D97-AF65-F5344CB8AC3E}">
        <p14:creationId xmlns:p14="http://schemas.microsoft.com/office/powerpoint/2010/main" val="2149979338"/>
      </p:ext>
    </p:extLst>
  </p:cSld>
  <p:clrMapOvr>
    <a:masterClrMapping/>
  </p:clrMapOvr>
</p:sld>
</file>

<file path=ppt/theme/theme1.xml><?xml version="1.0" encoding="utf-8"?>
<a:theme xmlns:a="http://schemas.openxmlformats.org/drawingml/2006/main" name="Clear &amp; Simple Business Meeting by Slidesgo">
  <a:themeElements>
    <a:clrScheme name="Simple Light">
      <a:dk1>
        <a:srgbClr val="2A362D"/>
      </a:dk1>
      <a:lt1>
        <a:srgbClr val="EFEEF4"/>
      </a:lt1>
      <a:dk2>
        <a:srgbClr val="B2BBDA"/>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TotalTime>
  <Words>1701</Words>
  <Application>Microsoft Office PowerPoint</Application>
  <PresentationFormat>全屏显示(16:9)</PresentationFormat>
  <Paragraphs>188</Paragraphs>
  <Slides>33</Slides>
  <Notes>21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33</vt:i4>
      </vt:variant>
    </vt:vector>
  </HeadingPairs>
  <TitlesOfParts>
    <vt:vector size="38" baseType="lpstr">
      <vt:lpstr>Arial</vt:lpstr>
      <vt:lpstr>Times New Roman</vt:lpstr>
      <vt:lpstr>Albert Sans</vt:lpstr>
      <vt:lpstr>Albert Sans SemiBold</vt:lpstr>
      <vt:lpstr>Clear &amp; Simple Business Meeting by Slidesgo</vt:lpstr>
      <vt:lpstr>Generating Personalized Emails with GPT-2</vt:lpstr>
      <vt:lpstr>Introduction</vt:lpstr>
      <vt:lpstr>Personal Emails Generation</vt:lpstr>
      <vt:lpstr>Main Problem</vt:lpstr>
      <vt:lpstr>Analysis and Findings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Limitations and Lessons Learned</vt:lpstr>
      <vt:lpstr>PowerPoint 演示文稿</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Generating Personalized Emails with GPT-2</dc:title>
  <dc:creator>Yue</dc:creator>
  <cp:lastModifiedBy>Yue Liu</cp:lastModifiedBy>
  <cp:revision>5</cp:revision>
  <dcterms:modified xsi:type="dcterms:W3CDTF">2024-04-22T22:56:18Z</dcterms:modified>
</cp:coreProperties>
</file>